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4.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3"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2" r:id="rId17"/>
    <p:sldId id="273" r:id="rId18"/>
    <p:sldId id="279" r:id="rId19"/>
    <p:sldId id="280" r:id="rId20"/>
    <p:sldId id="281" r:id="rId21"/>
    <p:sldId id="274" r:id="rId22"/>
    <p:sldId id="278" r:id="rId23"/>
    <p:sldId id="275" r:id="rId24"/>
    <p:sldId id="271" r:id="rId25"/>
    <p:sldId id="282" r:id="rId26"/>
    <p:sldId id="276" r:id="rId27"/>
    <p:sldId id="277"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iN9NZTUjS7SRqvh7VHSaKq4ZoON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jat Malhotra" initials="" lastIdx="1" clrIdx="0"/>
  <p:cmAuthor id="1" name="Arkaprova Saha" initials="" lastIdx="4" clrIdx="1"/>
  <p:cmAuthor id="2" name="Arkaprova Saha" initials="AS" lastIdx="1" clrIdx="2">
    <p:extLst>
      <p:ext uri="{19B8F6BF-5375-455C-9EA6-DF929625EA0E}">
        <p15:presenceInfo xmlns:p15="http://schemas.microsoft.com/office/powerpoint/2012/main" userId="S::arkaprova@sigmoidanalytics01.onmicrosoft.com::521baa60-5c73-482c-b19d-d14c5efecdb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9"/>
    <p:restoredTop sz="94650"/>
  </p:normalViewPr>
  <p:slideViewPr>
    <p:cSldViewPr snapToGrid="0">
      <p:cViewPr varScale="1">
        <p:scale>
          <a:sx n="120" d="100"/>
          <a:sy n="120" d="100"/>
        </p:scale>
        <p:origin x="384" y="184"/>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9-22T10:10:17.832" idx="1">
    <p:pos x="6000" y="0"/>
    <p:text>Verbal Communication skills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gf_ClwA"/>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2-30T07:50:49.422" idx="2">
    <p:pos x="6863" y="22"/>
    <p:text>Basically the distribution of transition probabilities are independent of timestamp</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nX3NVKg"/>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1-02T06:26:13.699" idx="3">
    <p:pos x="1818" y="137"/>
    <p:text>As one can see that in a certain timestamp, the state of the Markov chain only depends on the last known state. So it is intuitive that the Markov-chain probability distribution is basically probabilities of transitioning from one state to another state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nX3NVK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3-01-10T13:36:20.205" idx="1">
    <p:pos x="3145" y="137"/>
    <p:text>The alpha function is basically a ratio of likelihoods, the above gives likelihood of y and below likelihood of x, if U is less than this , implies the likelihood is likely to be large, implying next sample might be coming from y.</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3" name="Google Shape;63;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I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d1b9d3782d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d1b9d3782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d1b9d3782d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d1b9d3782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110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d1b9d3782d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d1b9d3782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127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d1b9d3782d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d1b9d3782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829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777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 name="Google Shape;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
        <p:cNvGrpSpPr/>
        <p:nvPr/>
      </p:nvGrpSpPr>
      <p:grpSpPr>
        <a:xfrm>
          <a:off x="0" y="0"/>
          <a:ext cx="0" cy="0"/>
          <a:chOff x="0" y="0"/>
          <a:chExt cx="0" cy="0"/>
        </a:xfrm>
      </p:grpSpPr>
      <p:sp>
        <p:nvSpPr>
          <p:cNvPr id="12" name="Google Shape;12;p63"/>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13;p63"/>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14" name="Google Shape;14;p63"/>
          <p:cNvCxnSpPr/>
          <p:nvPr/>
        </p:nvCxnSpPr>
        <p:spPr>
          <a:xfrm>
            <a:off x="342900" y="699890"/>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15" name="Google Shape;15;p63"/>
          <p:cNvCxnSpPr/>
          <p:nvPr/>
        </p:nvCxnSpPr>
        <p:spPr>
          <a:xfrm>
            <a:off x="369794" y="699890"/>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16" name="Google Shape;16;p63"/>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7" name="Google Shape;17;p63"/>
          <p:cNvPicPr preferRelativeResize="0"/>
          <p:nvPr/>
        </p:nvPicPr>
        <p:blipFill rotWithShape="1">
          <a:blip r:embed="rId2">
            <a:alphaModFix/>
          </a:blip>
          <a:srcRect/>
          <a:stretch/>
        </p:blipFill>
        <p:spPr>
          <a:xfrm>
            <a:off x="11324230" y="6360462"/>
            <a:ext cx="601069" cy="318213"/>
          </a:xfrm>
          <a:prstGeom prst="rect">
            <a:avLst/>
          </a:prstGeom>
          <a:noFill/>
          <a:ln>
            <a:noFill/>
          </a:ln>
        </p:spPr>
      </p:pic>
    </p:spTree>
  </p:cSld>
  <p:clrMapOvr>
    <a:masterClrMapping/>
  </p:clrMapOvr>
  <p:extLst>
    <p:ext uri="{DCECCB84-F9BA-43D5-87BE-67443E8EF086}">
      <p15:sldGuideLst xmlns:p15="http://schemas.microsoft.com/office/powerpoint/2012/main">
        <p15:guide id="1" pos="75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line Heading">
  <p:cSld name="2 line Heading">
    <p:spTree>
      <p:nvGrpSpPr>
        <p:cNvPr id="1" name="Shape 18"/>
        <p:cNvGrpSpPr/>
        <p:nvPr/>
      </p:nvGrpSpPr>
      <p:grpSpPr>
        <a:xfrm>
          <a:off x="0" y="0"/>
          <a:ext cx="0" cy="0"/>
          <a:chOff x="0" y="0"/>
          <a:chExt cx="0" cy="0"/>
        </a:xfrm>
      </p:grpSpPr>
      <p:sp>
        <p:nvSpPr>
          <p:cNvPr id="19" name="Google Shape;19;p64"/>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64"/>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21" name="Google Shape;21;p64"/>
          <p:cNvCxnSpPr/>
          <p:nvPr/>
        </p:nvCxnSpPr>
        <p:spPr>
          <a:xfrm>
            <a:off x="342900" y="1184084"/>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22" name="Google Shape;22;p64"/>
          <p:cNvCxnSpPr/>
          <p:nvPr/>
        </p:nvCxnSpPr>
        <p:spPr>
          <a:xfrm>
            <a:off x="369794" y="1184084"/>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23" name="Google Shape;23;p64"/>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4" name="Google Shape;24;p64"/>
          <p:cNvPicPr preferRelativeResize="0"/>
          <p:nvPr/>
        </p:nvPicPr>
        <p:blipFill rotWithShape="1">
          <a:blip r:embed="rId2">
            <a:alphaModFix/>
          </a:blip>
          <a:srcRect/>
          <a:stretch/>
        </p:blipFill>
        <p:spPr>
          <a:xfrm>
            <a:off x="11324230" y="6360462"/>
            <a:ext cx="601069" cy="31821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mpty2">
  <p:cSld name="Empty2">
    <p:spTree>
      <p:nvGrpSpPr>
        <p:cNvPr id="1" name="Shape 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7"/>
        <p:cNvGrpSpPr/>
        <p:nvPr/>
      </p:nvGrpSpPr>
      <p:grpSpPr>
        <a:xfrm>
          <a:off x="0" y="0"/>
          <a:ext cx="0" cy="0"/>
          <a:chOff x="0" y="0"/>
          <a:chExt cx="0" cy="0"/>
        </a:xfrm>
      </p:grpSpPr>
      <p:sp>
        <p:nvSpPr>
          <p:cNvPr id="28" name="Google Shape;28;p34"/>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34"/>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30" name="Google Shape;30;p34"/>
          <p:cNvCxnSpPr/>
          <p:nvPr/>
        </p:nvCxnSpPr>
        <p:spPr>
          <a:xfrm>
            <a:off x="342900" y="699890"/>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31" name="Google Shape;31;p34"/>
          <p:cNvCxnSpPr/>
          <p:nvPr/>
        </p:nvCxnSpPr>
        <p:spPr>
          <a:xfrm>
            <a:off x="369794" y="699890"/>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32" name="Google Shape;32;p34"/>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3" name="Google Shape;33;p34"/>
          <p:cNvPicPr preferRelativeResize="0"/>
          <p:nvPr/>
        </p:nvPicPr>
        <p:blipFill rotWithShape="1">
          <a:blip r:embed="rId2">
            <a:alphaModFix/>
          </a:blip>
          <a:srcRect/>
          <a:stretch/>
        </p:blipFill>
        <p:spPr>
          <a:xfrm>
            <a:off x="11324230" y="6360462"/>
            <a:ext cx="601069" cy="318213"/>
          </a:xfrm>
          <a:prstGeom prst="rect">
            <a:avLst/>
          </a:prstGeom>
          <a:noFill/>
          <a:ln>
            <a:noFill/>
          </a:ln>
        </p:spPr>
      </p:pic>
    </p:spTree>
  </p:cSld>
  <p:clrMapOvr>
    <a:masterClrMapping/>
  </p:clrMapOvr>
  <p:extLst>
    <p:ext uri="{DCECCB84-F9BA-43D5-87BE-67443E8EF086}">
      <p15:sldGuideLst xmlns:p15="http://schemas.microsoft.com/office/powerpoint/2012/main">
        <p15:guide id="1" pos="7512">
          <p15:clr>
            <a:srgbClr val="FBAE40"/>
          </p15:clr>
        </p15:guide>
        <p15:guide id="2" pos="211">
          <p15:clr>
            <a:srgbClr val="FBAE40"/>
          </p15:clr>
        </p15:guide>
        <p15:guide id="3"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line Heading">
  <p:cSld name="2 line Heading">
    <p:spTree>
      <p:nvGrpSpPr>
        <p:cNvPr id="1" name="Shape 34"/>
        <p:cNvGrpSpPr/>
        <p:nvPr/>
      </p:nvGrpSpPr>
      <p:grpSpPr>
        <a:xfrm>
          <a:off x="0" y="0"/>
          <a:ext cx="0" cy="0"/>
          <a:chOff x="0" y="0"/>
          <a:chExt cx="0" cy="0"/>
        </a:xfrm>
      </p:grpSpPr>
      <p:sp>
        <p:nvSpPr>
          <p:cNvPr id="35" name="Google Shape;35;p35"/>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35"/>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37" name="Google Shape;37;p35"/>
          <p:cNvCxnSpPr/>
          <p:nvPr/>
        </p:nvCxnSpPr>
        <p:spPr>
          <a:xfrm>
            <a:off x="342900" y="1184084"/>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38" name="Google Shape;38;p35"/>
          <p:cNvCxnSpPr/>
          <p:nvPr/>
        </p:nvCxnSpPr>
        <p:spPr>
          <a:xfrm>
            <a:off x="369794" y="1184084"/>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39" name="Google Shape;39;p35"/>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0" name="Google Shape;40;p35"/>
          <p:cNvPicPr preferRelativeResize="0"/>
          <p:nvPr/>
        </p:nvPicPr>
        <p:blipFill rotWithShape="1">
          <a:blip r:embed="rId2">
            <a:alphaModFix/>
          </a:blip>
          <a:srcRect/>
          <a:stretch/>
        </p:blipFill>
        <p:spPr>
          <a:xfrm>
            <a:off x="11324230" y="6360462"/>
            <a:ext cx="601069" cy="31821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0"/>
        <p:cNvGrpSpPr/>
        <p:nvPr/>
      </p:nvGrpSpPr>
      <p:grpSpPr>
        <a:xfrm>
          <a:off x="0" y="0"/>
          <a:ext cx="0" cy="0"/>
          <a:chOff x="0" y="0"/>
          <a:chExt cx="0" cy="0"/>
        </a:xfrm>
      </p:grpSpPr>
      <p:sp>
        <p:nvSpPr>
          <p:cNvPr id="51" name="Google Shape;51;p38"/>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38"/>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53" name="Google Shape;53;p38"/>
          <p:cNvCxnSpPr/>
          <p:nvPr/>
        </p:nvCxnSpPr>
        <p:spPr>
          <a:xfrm>
            <a:off x="342900" y="699890"/>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54" name="Google Shape;54;p38"/>
          <p:cNvCxnSpPr/>
          <p:nvPr/>
        </p:nvCxnSpPr>
        <p:spPr>
          <a:xfrm>
            <a:off x="369794" y="699890"/>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55" name="Google Shape;55;p38"/>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6" name="Google Shape;56;p38"/>
          <p:cNvPicPr preferRelativeResize="0"/>
          <p:nvPr/>
        </p:nvPicPr>
        <p:blipFill rotWithShape="1">
          <a:blip r:embed="rId2">
            <a:alphaModFix/>
          </a:blip>
          <a:srcRect/>
          <a:stretch/>
        </p:blipFill>
        <p:spPr>
          <a:xfrm>
            <a:off x="11324230" y="6360462"/>
            <a:ext cx="601069" cy="318213"/>
          </a:xfrm>
          <a:prstGeom prst="rect">
            <a:avLst/>
          </a:prstGeom>
          <a:noFill/>
          <a:ln>
            <a:noFill/>
          </a:ln>
        </p:spPr>
      </p:pic>
      <p:sp>
        <p:nvSpPr>
          <p:cNvPr id="57" name="Google Shape;57;p38"/>
          <p:cNvSpPr>
            <a:spLocks noGrp="1"/>
          </p:cNvSpPr>
          <p:nvPr>
            <p:ph type="pic" idx="2"/>
          </p:nvPr>
        </p:nvSpPr>
        <p:spPr>
          <a:xfrm>
            <a:off x="234168" y="1131888"/>
            <a:ext cx="3885769" cy="5141912"/>
          </a:xfrm>
          <a:prstGeom prst="rect">
            <a:avLst/>
          </a:prstGeom>
          <a:noFill/>
          <a:ln>
            <a:noFill/>
          </a:ln>
        </p:spPr>
      </p:sp>
      <p:sp>
        <p:nvSpPr>
          <p:cNvPr id="58" name="Google Shape;58;p38"/>
          <p:cNvSpPr txBox="1">
            <a:spLocks noGrp="1"/>
          </p:cNvSpPr>
          <p:nvPr>
            <p:ph type="body" idx="3"/>
          </p:nvPr>
        </p:nvSpPr>
        <p:spPr>
          <a:xfrm>
            <a:off x="4340225" y="1131888"/>
            <a:ext cx="7585075" cy="5141912"/>
          </a:xfrm>
          <a:prstGeom prst="rect">
            <a:avLst/>
          </a:prstGeom>
          <a:noFill/>
          <a:ln>
            <a:noFill/>
          </a:ln>
        </p:spPr>
        <p:txBody>
          <a:bodyPr spcFirstLastPara="1" wrap="square" lIns="0" tIns="45700" rIns="91425" bIns="45700" anchor="t" anchorCtr="0">
            <a:noAutofit/>
          </a:bodyPr>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5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41"/>
        <p:cNvGrpSpPr/>
        <p:nvPr/>
      </p:nvGrpSpPr>
      <p:grpSpPr>
        <a:xfrm>
          <a:off x="0" y="0"/>
          <a:ext cx="0" cy="0"/>
          <a:chOff x="0" y="0"/>
          <a:chExt cx="0" cy="0"/>
        </a:xfrm>
      </p:grpSpPr>
      <p:sp>
        <p:nvSpPr>
          <p:cNvPr id="42" name="Google Shape;42;p39"/>
          <p:cNvSpPr/>
          <p:nvPr/>
        </p:nvSpPr>
        <p:spPr>
          <a:xfrm>
            <a:off x="0" y="0"/>
            <a:ext cx="12192000" cy="6858000"/>
          </a:xfrm>
          <a:prstGeom prst="rect">
            <a:avLst/>
          </a:prstGeom>
          <a:solidFill>
            <a:srgbClr val="F7F8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39"/>
          <p:cNvSpPr txBox="1"/>
          <p:nvPr/>
        </p:nvSpPr>
        <p:spPr>
          <a:xfrm>
            <a:off x="264160" y="6571964"/>
            <a:ext cx="531901" cy="213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IN" sz="800" b="0" i="0" u="none" strike="noStrike" cap="none">
                <a:solidFill>
                  <a:srgbClr val="3F3F3F"/>
                </a:solidFill>
                <a:latin typeface="Calibri"/>
                <a:ea typeface="Calibri"/>
                <a:cs typeface="Calibri"/>
                <a:sym typeface="Calibri"/>
              </a:rPr>
              <a:t>‹#›</a:t>
            </a:fld>
            <a:endParaRPr sz="800" b="0" i="0" u="none" strike="noStrike" cap="none">
              <a:solidFill>
                <a:srgbClr val="3F3F3F"/>
              </a:solidFill>
              <a:latin typeface="Calibri"/>
              <a:ea typeface="Calibri"/>
              <a:cs typeface="Calibri"/>
              <a:sym typeface="Calibri"/>
            </a:endParaRPr>
          </a:p>
        </p:txBody>
      </p:sp>
      <p:cxnSp>
        <p:nvCxnSpPr>
          <p:cNvPr id="44" name="Google Shape;44;p39"/>
          <p:cNvCxnSpPr/>
          <p:nvPr/>
        </p:nvCxnSpPr>
        <p:spPr>
          <a:xfrm>
            <a:off x="342900" y="699890"/>
            <a:ext cx="11582400" cy="0"/>
          </a:xfrm>
          <a:prstGeom prst="straightConnector1">
            <a:avLst/>
          </a:prstGeom>
          <a:noFill/>
          <a:ln w="12700" cap="flat" cmpd="sng">
            <a:solidFill>
              <a:srgbClr val="E6E6E6"/>
            </a:solidFill>
            <a:prstDash val="solid"/>
            <a:miter lim="800000"/>
            <a:headEnd type="none" w="sm" len="sm"/>
            <a:tailEnd type="none" w="sm" len="sm"/>
          </a:ln>
        </p:spPr>
      </p:cxnSp>
      <p:cxnSp>
        <p:nvCxnSpPr>
          <p:cNvPr id="45" name="Google Shape;45;p39"/>
          <p:cNvCxnSpPr/>
          <p:nvPr/>
        </p:nvCxnSpPr>
        <p:spPr>
          <a:xfrm>
            <a:off x="369794" y="699890"/>
            <a:ext cx="800100" cy="0"/>
          </a:xfrm>
          <a:prstGeom prst="straightConnector1">
            <a:avLst/>
          </a:prstGeom>
          <a:noFill/>
          <a:ln w="57150" cap="rnd" cmpd="sng">
            <a:solidFill>
              <a:srgbClr val="E24048"/>
            </a:solidFill>
            <a:prstDash val="solid"/>
            <a:miter lim="800000"/>
            <a:headEnd type="none" w="sm" len="sm"/>
            <a:tailEnd type="none" w="sm" len="sm"/>
          </a:ln>
        </p:spPr>
      </p:cxnSp>
      <p:sp>
        <p:nvSpPr>
          <p:cNvPr id="46" name="Google Shape;46;p39"/>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1E3D7D"/>
              </a:buClr>
              <a:buSzPts val="2800"/>
              <a:buFont typeface="Arial"/>
              <a:buNone/>
              <a:defRPr sz="2800" b="1" i="0" u="none" strike="noStrike" cap="none">
                <a:solidFill>
                  <a:srgbClr val="1E3D7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7" name="Google Shape;47;p39"/>
          <p:cNvPicPr preferRelativeResize="0"/>
          <p:nvPr/>
        </p:nvPicPr>
        <p:blipFill rotWithShape="1">
          <a:blip r:embed="rId2">
            <a:alphaModFix/>
          </a:blip>
          <a:srcRect/>
          <a:stretch/>
        </p:blipFill>
        <p:spPr>
          <a:xfrm>
            <a:off x="11324230" y="6360462"/>
            <a:ext cx="601069" cy="318213"/>
          </a:xfrm>
          <a:prstGeom prst="rect">
            <a:avLst/>
          </a:prstGeom>
          <a:noFill/>
          <a:ln>
            <a:noFill/>
          </a:ln>
        </p:spPr>
      </p:pic>
      <p:sp>
        <p:nvSpPr>
          <p:cNvPr id="48" name="Google Shape;48;p39"/>
          <p:cNvSpPr txBox="1">
            <a:spLocks noGrp="1"/>
          </p:cNvSpPr>
          <p:nvPr>
            <p:ph type="body" idx="2"/>
          </p:nvPr>
        </p:nvSpPr>
        <p:spPr>
          <a:xfrm>
            <a:off x="334963" y="1305402"/>
            <a:ext cx="11679936" cy="4934531"/>
          </a:xfrm>
          <a:prstGeom prst="rect">
            <a:avLst/>
          </a:prstGeom>
          <a:noFill/>
          <a:ln>
            <a:noFill/>
          </a:ln>
        </p:spPr>
        <p:txBody>
          <a:bodyPr spcFirstLastPara="1" wrap="square" lIns="0"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9"/>
          <p:cNvSpPr txBox="1">
            <a:spLocks noGrp="1"/>
          </p:cNvSpPr>
          <p:nvPr>
            <p:ph type="body" idx="3"/>
          </p:nvPr>
        </p:nvSpPr>
        <p:spPr>
          <a:xfrm>
            <a:off x="334963" y="929442"/>
            <a:ext cx="11679936" cy="313731"/>
          </a:xfrm>
          <a:prstGeom prst="rect">
            <a:avLst/>
          </a:prstGeom>
          <a:noFill/>
          <a:ln>
            <a:noFill/>
          </a:ln>
        </p:spPr>
        <p:txBody>
          <a:bodyPr spcFirstLastPara="1" wrap="square" lIns="0"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437061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5F7FC"/>
            </a:gs>
            <a:gs pos="56980">
              <a:srgbClr val="BCCDEA"/>
            </a:gs>
            <a:gs pos="57000">
              <a:srgbClr val="A9BEE4"/>
            </a:gs>
            <a:gs pos="77996">
              <a:srgbClr val="ABC0E4"/>
            </a:gs>
            <a:gs pos="83000">
              <a:srgbClr val="A9BEE4"/>
            </a:gs>
            <a:gs pos="100000">
              <a:srgbClr val="C5D3ED"/>
            </a:gs>
          </a:gsLst>
          <a:lin ang="5400000" scaled="0"/>
        </a:gra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5F7FC"/>
            </a:gs>
            <a:gs pos="56980">
              <a:srgbClr val="BCCDEA"/>
            </a:gs>
            <a:gs pos="57000">
              <a:srgbClr val="A9BEE4"/>
            </a:gs>
            <a:gs pos="77996">
              <a:srgbClr val="ABC0E4"/>
            </a:gs>
            <a:gs pos="83000">
              <a:srgbClr val="A9BEE4"/>
            </a:gs>
            <a:gs pos="100000">
              <a:srgbClr val="C5D3ED"/>
            </a:gs>
          </a:gsLst>
          <a:lin ang="5400000" scaled="0"/>
        </a:gradFill>
        <a:effectLst/>
      </p:bgPr>
    </p:bg>
    <p:spTree>
      <p:nvGrpSpPr>
        <p:cNvPr id="1" name="Shape 2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4" r:id="rId1"/>
    <p:sldLayoutId id="2147483655" r:id="rId2"/>
    <p:sldLayoutId id="2147483657"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6.gif"/><Relationship Id="rId13" Type="http://schemas.openxmlformats.org/officeDocument/2006/relationships/image" Target="../media/image21.gif"/><Relationship Id="rId3" Type="http://schemas.openxmlformats.org/officeDocument/2006/relationships/image" Target="../media/image11.gif"/><Relationship Id="rId7" Type="http://schemas.openxmlformats.org/officeDocument/2006/relationships/image" Target="../media/image15.gif"/><Relationship Id="rId12"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gif"/><Relationship Id="rId11" Type="http://schemas.openxmlformats.org/officeDocument/2006/relationships/image" Target="../media/image19.png"/><Relationship Id="rId5" Type="http://schemas.openxmlformats.org/officeDocument/2006/relationships/image" Target="../media/image13.gif"/><Relationship Id="rId10" Type="http://schemas.openxmlformats.org/officeDocument/2006/relationships/image" Target="../media/image18.gif"/><Relationship Id="rId4" Type="http://schemas.openxmlformats.org/officeDocument/2006/relationships/image" Target="../media/image12.gif"/><Relationship Id="rId9" Type="http://schemas.openxmlformats.org/officeDocument/2006/relationships/image" Target="../media/image17.gif"/><Relationship Id="rId14"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comments" Target="../comments/comment4.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chi-feng.github.io/mcmc-demo/app.html?algorithm=RandomWalkMH&amp;target=standard" TargetMode="External"/><Relationship Id="rId5" Type="http://schemas.openxmlformats.org/officeDocument/2006/relationships/hyperlink" Target="https://eprint.iacr.org/2019/666.pdf" TargetMode="Externa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hyperlink" Target="Metropolis-Hastings" TargetMode="External"/><Relationship Id="rId3" Type="http://schemas.openxmlformats.org/officeDocument/2006/relationships/hyperlink" Target="What%20is%20the%20difference%20between%20prediction%20and%20inference%2525252525253F" TargetMode="External"/><Relationship Id="rId7" Type="http://schemas.openxmlformats.org/officeDocument/2006/relationships/hyperlink" Target="https://en.wikipedia.org/wiki/Markov_chain#:~:text=A%20Markov%20chain%20or%20Markov,attained%20in%20the%20previous%20event."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en.wikipedia.org/wiki/Monte_Carlo_method" TargetMode="External"/><Relationship Id="rId5" Type="http://schemas.openxmlformats.org/officeDocument/2006/relationships/hyperlink" Target="https://dvats.github.io/teaching/MTH707.html" TargetMode="External"/><Relationship Id="rId10" Type="http://schemas.openxmlformats.org/officeDocument/2006/relationships/hyperlink" Target="https://github.com/wiseodd/MCMC" TargetMode="External"/><Relationship Id="rId4" Type="http://schemas.openxmlformats.org/officeDocument/2006/relationships/hyperlink" Target="https://www.datascienceblog.net/post/commentary/inference-vs-prediction/" TargetMode="External"/><Relationship Id="rId9" Type="http://schemas.openxmlformats.org/officeDocument/2006/relationships/hyperlink" Target="https://towardsdatascience.com/the-intuition-behind-markov-chains-713e6ec6ce92"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omments" Target="../comments/commen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
          <p:cNvPicPr preferRelativeResize="0"/>
          <p:nvPr/>
        </p:nvPicPr>
        <p:blipFill rotWithShape="1">
          <a:blip r:embed="rId3">
            <a:alphaModFix/>
          </a:blip>
          <a:srcRect/>
          <a:stretch/>
        </p:blipFill>
        <p:spPr>
          <a:xfrm>
            <a:off x="4909693" y="0"/>
            <a:ext cx="7282304" cy="6857999"/>
          </a:xfrm>
          <a:prstGeom prst="rect">
            <a:avLst/>
          </a:prstGeom>
          <a:noFill/>
          <a:ln>
            <a:noFill/>
          </a:ln>
        </p:spPr>
      </p:pic>
      <p:pic>
        <p:nvPicPr>
          <p:cNvPr id="66" name="Google Shape;66;p1"/>
          <p:cNvPicPr preferRelativeResize="0"/>
          <p:nvPr/>
        </p:nvPicPr>
        <p:blipFill rotWithShape="1">
          <a:blip r:embed="rId4">
            <a:alphaModFix/>
          </a:blip>
          <a:srcRect/>
          <a:stretch/>
        </p:blipFill>
        <p:spPr>
          <a:xfrm>
            <a:off x="0" y="0"/>
            <a:ext cx="6096000" cy="6858000"/>
          </a:xfrm>
          <a:prstGeom prst="rect">
            <a:avLst/>
          </a:prstGeom>
          <a:noFill/>
          <a:ln>
            <a:noFill/>
          </a:ln>
        </p:spPr>
      </p:pic>
      <p:sp>
        <p:nvSpPr>
          <p:cNvPr id="67" name="Google Shape;67;p1"/>
          <p:cNvSpPr txBox="1"/>
          <p:nvPr/>
        </p:nvSpPr>
        <p:spPr>
          <a:xfrm>
            <a:off x="480064" y="4639712"/>
            <a:ext cx="313467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Author Name: </a:t>
            </a:r>
            <a:r>
              <a:rPr lang="en-IN" sz="1600" b="0"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Arkaprova</a:t>
            </a:r>
            <a:r>
              <a:rPr lang="en-IN" sz="1600" b="0"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IN" sz="1600" b="0"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Saha</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68" name="Google Shape;68;p1"/>
          <p:cNvSpPr txBox="1"/>
          <p:nvPr/>
        </p:nvSpPr>
        <p:spPr>
          <a:xfrm>
            <a:off x="480063" y="5012584"/>
            <a:ext cx="256661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rgbClr val="262626"/>
                </a:solidFill>
                <a:latin typeface="Times New Roman" panose="02020603050405020304" pitchFamily="18" charset="0"/>
                <a:ea typeface="Calibri"/>
                <a:cs typeface="Times New Roman" panose="02020603050405020304" pitchFamily="18" charset="0"/>
                <a:sym typeface="Calibri"/>
              </a:rPr>
              <a:t>Date: 29</a:t>
            </a:r>
            <a:r>
              <a:rPr lang="en-IN" sz="1600" b="0" i="0" u="none" strike="noStrike" cap="none" baseline="30000">
                <a:solidFill>
                  <a:srgbClr val="262626"/>
                </a:solidFill>
                <a:latin typeface="Times New Roman" panose="02020603050405020304" pitchFamily="18" charset="0"/>
                <a:ea typeface="Calibri"/>
                <a:cs typeface="Times New Roman" panose="02020603050405020304" pitchFamily="18" charset="0"/>
                <a:sym typeface="Calibri"/>
              </a:rPr>
              <a:t>th</a:t>
            </a:r>
            <a:r>
              <a:rPr lang="en-IN" sz="1600" b="0" i="0" u="none" strike="noStrike" cap="none">
                <a:solidFill>
                  <a:srgbClr val="262626"/>
                </a:solidFill>
                <a:latin typeface="Times New Roman" panose="02020603050405020304" pitchFamily="18" charset="0"/>
                <a:ea typeface="Calibri"/>
                <a:cs typeface="Times New Roman" panose="02020603050405020304" pitchFamily="18" charset="0"/>
                <a:sym typeface="Calibri"/>
              </a:rPr>
              <a:t> Dec 2022</a:t>
            </a: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69" name="Google Shape;69;p1"/>
          <p:cNvSpPr txBox="1"/>
          <p:nvPr/>
        </p:nvSpPr>
        <p:spPr>
          <a:xfrm>
            <a:off x="271388" y="2819390"/>
            <a:ext cx="4872112"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IN" sz="3200" b="0" i="0" u="none" strike="noStrike" cap="none" dirty="0">
                <a:solidFill>
                  <a:srgbClr val="1F3864"/>
                </a:solidFill>
                <a:latin typeface="Times New Roman" panose="02020603050405020304" pitchFamily="18" charset="0"/>
                <a:cs typeface="Times New Roman" panose="02020603050405020304" pitchFamily="18" charset="0"/>
                <a:sym typeface="Arial"/>
              </a:rPr>
              <a:t>Estimation Techniques: MCMC</a:t>
            </a:r>
            <a:endParaRPr sz="3200" b="1" i="0" u="none" strike="noStrike" cap="none" dirty="0">
              <a:solidFill>
                <a:srgbClr val="1F3864"/>
              </a:solidFill>
              <a:latin typeface="Times New Roman" panose="02020603050405020304" pitchFamily="18" charset="0"/>
              <a:cs typeface="Times New Roman" panose="02020603050405020304" pitchFamily="18" charset="0"/>
              <a:sym typeface="Arial"/>
            </a:endParaRPr>
          </a:p>
        </p:txBody>
      </p:sp>
      <p:pic>
        <p:nvPicPr>
          <p:cNvPr id="70" name="Google Shape;70;p1" descr="A picture containing object&#10;&#10;Description automatically generated"/>
          <p:cNvPicPr preferRelativeResize="0"/>
          <p:nvPr/>
        </p:nvPicPr>
        <p:blipFill rotWithShape="1">
          <a:blip r:embed="rId5">
            <a:alphaModFix/>
          </a:blip>
          <a:srcRect/>
          <a:stretch/>
        </p:blipFill>
        <p:spPr>
          <a:xfrm>
            <a:off x="1495374" y="1459571"/>
            <a:ext cx="1789005" cy="9882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72"/>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3D7D"/>
              </a:buClr>
              <a:buSzPts val="2800"/>
              <a:buFont typeface="Arial"/>
              <a:buNone/>
            </a:pPr>
            <a:r>
              <a:rPr lang="en-IN" dirty="0">
                <a:latin typeface="+mj-lt"/>
                <a:cs typeface="Times New Roman" panose="02020603050405020304" pitchFamily="18" charset="0"/>
              </a:rPr>
              <a:t>Markov Chain</a:t>
            </a:r>
            <a:endParaRPr dirty="0">
              <a:latin typeface="+mj-lt"/>
              <a:cs typeface="Times New Roman" panose="02020603050405020304" pitchFamily="18" charset="0"/>
            </a:endParaRPr>
          </a:p>
        </p:txBody>
      </p:sp>
      <p:sp>
        <p:nvSpPr>
          <p:cNvPr id="141" name="Google Shape;141;p72"/>
          <p:cNvSpPr txBox="1"/>
          <p:nvPr/>
        </p:nvSpPr>
        <p:spPr>
          <a:xfrm>
            <a:off x="733646" y="1283407"/>
            <a:ext cx="38427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000000"/>
                </a:solidFill>
                <a:latin typeface="Times New Roman" panose="02020603050405020304" pitchFamily="18" charset="0"/>
                <a:cs typeface="Times New Roman" panose="02020603050405020304" pitchFamily="18" charset="0"/>
                <a:sym typeface="Arial"/>
              </a:rPr>
              <a:t>Transition Probability and transition matrix</a:t>
            </a:r>
            <a:endParaRPr>
              <a:latin typeface="Times New Roman" panose="02020603050405020304" pitchFamily="18" charset="0"/>
              <a:cs typeface="Times New Roman" panose="02020603050405020304" pitchFamily="18" charset="0"/>
            </a:endParaRPr>
          </a:p>
        </p:txBody>
      </p:sp>
      <p:sp>
        <p:nvSpPr>
          <p:cNvPr id="142" name="Google Shape;142;p72"/>
          <p:cNvSpPr/>
          <p:nvPr/>
        </p:nvSpPr>
        <p:spPr>
          <a:xfrm>
            <a:off x="733646" y="1706364"/>
            <a:ext cx="10090298" cy="9233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The </a:t>
            </a:r>
            <a:r>
              <a:rPr lang="en-IN" sz="1800" b="1" i="1"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one-step transition probability</a:t>
            </a:r>
            <a:r>
              <a:rPr lang="en-IN" sz="1800" b="1"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 </a:t>
            </a: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is the probability of transitioning from one state to another in a single step. The Markov chain is said to be time homogeneous if the transition probabilities from one state to another are independent of time index.</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pic>
        <p:nvPicPr>
          <p:cNvPr id="143" name="Google Shape;143;p72" descr="$n$"/>
          <p:cNvPicPr preferRelativeResize="0"/>
          <p:nvPr/>
        </p:nvPicPr>
        <p:blipFill rotWithShape="1">
          <a:blip r:embed="rId3">
            <a:alphaModFix/>
          </a:blip>
          <a:srcRect/>
          <a:stretch/>
        </p:blipFill>
        <p:spPr>
          <a:xfrm>
            <a:off x="22745700" y="-136525"/>
            <a:ext cx="203200" cy="190500"/>
          </a:xfrm>
          <a:prstGeom prst="rect">
            <a:avLst/>
          </a:prstGeom>
          <a:noFill/>
          <a:ln>
            <a:noFill/>
          </a:ln>
        </p:spPr>
      </p:pic>
      <p:pic>
        <p:nvPicPr>
          <p:cNvPr id="144" name="Google Shape;144;p72" descr="\begin{displaymath}&#10;p_{ij} = Pr\{X_{n}=j \vert X_{n-1}=i \}&#10;\end{displaymath}"/>
          <p:cNvPicPr preferRelativeResize="0"/>
          <p:nvPr/>
        </p:nvPicPr>
        <p:blipFill rotWithShape="1">
          <a:blip r:embed="rId4">
            <a:alphaModFix/>
          </a:blip>
          <a:srcRect/>
          <a:stretch/>
        </p:blipFill>
        <p:spPr>
          <a:xfrm>
            <a:off x="2319620" y="2578126"/>
            <a:ext cx="2847600" cy="428400"/>
          </a:xfrm>
          <a:prstGeom prst="rect">
            <a:avLst/>
          </a:prstGeom>
          <a:noFill/>
          <a:ln>
            <a:noFill/>
          </a:ln>
        </p:spPr>
      </p:pic>
      <p:sp>
        <p:nvSpPr>
          <p:cNvPr id="145" name="Google Shape;145;p72"/>
          <p:cNvSpPr/>
          <p:nvPr/>
        </p:nvSpPr>
        <p:spPr>
          <a:xfrm>
            <a:off x="733646" y="3008991"/>
            <a:ext cx="10090298"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The </a:t>
            </a:r>
            <a:r>
              <a:rPr lang="en-IN" sz="1800" b="1" i="1"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m-step transition probability</a:t>
            </a:r>
            <a:r>
              <a:rPr lang="en-IN" sz="1800" b="1"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 </a:t>
            </a: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is the probability of transitioning from state to another state in </a:t>
            </a:r>
            <a:r>
              <a:rPr lang="en-IN" sz="1800" b="0" i="1"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m</a:t>
            </a: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-steps.</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pic>
        <p:nvPicPr>
          <p:cNvPr id="146" name="Google Shape;146;p72" descr="\begin{displaymath}&#10;p^{(m)}_{ij} = Pr\{X_{n+m}=j \vert X_{n}=i \}&#10;\end{displaymath}"/>
          <p:cNvPicPr preferRelativeResize="0"/>
          <p:nvPr/>
        </p:nvPicPr>
        <p:blipFill rotWithShape="1">
          <a:blip r:embed="rId5">
            <a:alphaModFix/>
          </a:blip>
          <a:srcRect/>
          <a:stretch/>
        </p:blipFill>
        <p:spPr>
          <a:xfrm>
            <a:off x="2319620" y="3311220"/>
            <a:ext cx="3112046" cy="446400"/>
          </a:xfrm>
          <a:prstGeom prst="rect">
            <a:avLst/>
          </a:prstGeom>
          <a:noFill/>
          <a:ln>
            <a:noFill/>
          </a:ln>
        </p:spPr>
      </p:pic>
      <p:sp>
        <p:nvSpPr>
          <p:cNvPr id="147" name="Google Shape;147;p72"/>
          <p:cNvSpPr/>
          <p:nvPr/>
        </p:nvSpPr>
        <p:spPr>
          <a:xfrm>
            <a:off x="701748" y="3918355"/>
            <a:ext cx="10887740" cy="64633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To transition from </a:t>
            </a:r>
            <a:r>
              <a:rPr lang="en-IN" sz="1800" b="0" i="1" u="none" strike="noStrike" cap="none" dirty="0" err="1">
                <a:solidFill>
                  <a:srgbClr val="000000"/>
                </a:solidFill>
                <a:latin typeface="Times New Roman" panose="02020603050405020304" pitchFamily="18" charset="0"/>
                <a:ea typeface="Times"/>
                <a:cs typeface="Times New Roman" panose="02020603050405020304" pitchFamily="18" charset="0"/>
                <a:sym typeface="Times"/>
              </a:rPr>
              <a:t>i</a:t>
            </a: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 to </a:t>
            </a:r>
            <a:r>
              <a:rPr lang="en-IN" sz="1800" b="0" i="1"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j</a:t>
            </a: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 in m</a:t>
            </a:r>
            <a:r>
              <a:rPr lang="en-IN" sz="1800" b="0" i="0" u="none" strike="noStrike" cap="none" dirty="0">
                <a:solidFill>
                  <a:schemeClr val="dk1"/>
                </a:solidFill>
                <a:latin typeface="Times New Roman" panose="02020603050405020304" pitchFamily="18" charset="0"/>
                <a:ea typeface="Times"/>
                <a:cs typeface="Times New Roman" panose="02020603050405020304" pitchFamily="18" charset="0"/>
                <a:sym typeface="Times"/>
              </a:rPr>
              <a:t> </a:t>
            </a: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steps, the process can first transition from </a:t>
            </a:r>
            <a:r>
              <a:rPr lang="en-IN" sz="1800" b="0" i="1" u="none" strike="noStrike" cap="none" dirty="0" err="1">
                <a:solidFill>
                  <a:srgbClr val="000000"/>
                </a:solidFill>
                <a:latin typeface="Times New Roman" panose="02020603050405020304" pitchFamily="18" charset="0"/>
                <a:ea typeface="Times"/>
                <a:cs typeface="Times New Roman" panose="02020603050405020304" pitchFamily="18" charset="0"/>
                <a:sym typeface="Times"/>
              </a:rPr>
              <a:t>i</a:t>
            </a: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 to </a:t>
            </a:r>
            <a:r>
              <a:rPr lang="en-IN" sz="1800" b="0" i="1"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r</a:t>
            </a: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 in m-k steps, and then transition from </a:t>
            </a:r>
            <a:r>
              <a:rPr lang="en-IN" sz="1800" b="0" i="1"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r </a:t>
            </a: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to </a:t>
            </a:r>
            <a:r>
              <a:rPr lang="en-IN" sz="1800" b="0" i="1"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j</a:t>
            </a: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 in </a:t>
            </a:r>
            <a:r>
              <a:rPr lang="en-IN" sz="1800" b="0" i="1"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m-k</a:t>
            </a:r>
            <a:r>
              <a:rPr lang="en-IN" sz="1800" b="0" i="0"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 steps, where  </a:t>
            </a:r>
            <a:r>
              <a:rPr lang="en-IN" sz="1800" b="0" i="1" u="none" strike="noStrike" cap="none" dirty="0">
                <a:solidFill>
                  <a:srgbClr val="000000"/>
                </a:solidFill>
                <a:latin typeface="Times New Roman" panose="02020603050405020304" pitchFamily="18" charset="0"/>
                <a:ea typeface="Times"/>
                <a:cs typeface="Times New Roman" panose="02020603050405020304" pitchFamily="18" charset="0"/>
                <a:sym typeface="Times"/>
              </a:rPr>
              <a:t>0&lt;k&lt;m</a:t>
            </a:r>
            <a:endParaRPr sz="1800" b="0" i="1"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pic>
        <p:nvPicPr>
          <p:cNvPr id="148" name="Google Shape;148;p72" descr="$r$"/>
          <p:cNvPicPr preferRelativeResize="0"/>
          <p:nvPr/>
        </p:nvPicPr>
        <p:blipFill rotWithShape="1">
          <a:blip r:embed="rId6">
            <a:alphaModFix/>
          </a:blip>
          <a:srcRect/>
          <a:stretch/>
        </p:blipFill>
        <p:spPr>
          <a:xfrm>
            <a:off x="12670610" y="5713240"/>
            <a:ext cx="166803" cy="45719"/>
          </a:xfrm>
          <a:prstGeom prst="rect">
            <a:avLst/>
          </a:prstGeom>
          <a:noFill/>
          <a:ln>
            <a:noFill/>
          </a:ln>
        </p:spPr>
      </p:pic>
      <p:pic>
        <p:nvPicPr>
          <p:cNvPr id="149" name="Google Shape;149;p72" descr="$j$"/>
          <p:cNvPicPr preferRelativeResize="0"/>
          <p:nvPr/>
        </p:nvPicPr>
        <p:blipFill rotWithShape="1">
          <a:blip r:embed="rId7">
            <a:alphaModFix/>
          </a:blip>
          <a:srcRect/>
          <a:stretch/>
        </p:blipFill>
        <p:spPr>
          <a:xfrm>
            <a:off x="13304023" y="5941840"/>
            <a:ext cx="166803" cy="45719"/>
          </a:xfrm>
          <a:prstGeom prst="rect">
            <a:avLst/>
          </a:prstGeom>
          <a:noFill/>
          <a:ln>
            <a:noFill/>
          </a:ln>
        </p:spPr>
      </p:pic>
      <p:pic>
        <p:nvPicPr>
          <p:cNvPr id="150" name="Google Shape;150;p72" descr="$k$"/>
          <p:cNvPicPr preferRelativeResize="0"/>
          <p:nvPr/>
        </p:nvPicPr>
        <p:blipFill rotWithShape="1">
          <a:blip r:embed="rId8">
            <a:alphaModFix/>
          </a:blip>
          <a:srcRect/>
          <a:stretch/>
        </p:blipFill>
        <p:spPr>
          <a:xfrm>
            <a:off x="13908059" y="5738640"/>
            <a:ext cx="178717" cy="45719"/>
          </a:xfrm>
          <a:prstGeom prst="rect">
            <a:avLst/>
          </a:prstGeom>
          <a:noFill/>
          <a:ln>
            <a:noFill/>
          </a:ln>
        </p:spPr>
      </p:pic>
      <p:pic>
        <p:nvPicPr>
          <p:cNvPr id="151" name="Google Shape;151;p72" descr="$0&lt;k&lt;m$"/>
          <p:cNvPicPr preferRelativeResize="0"/>
          <p:nvPr/>
        </p:nvPicPr>
        <p:blipFill rotWithShape="1">
          <a:blip r:embed="rId9">
            <a:alphaModFix/>
          </a:blip>
          <a:srcRect/>
          <a:stretch/>
        </p:blipFill>
        <p:spPr>
          <a:xfrm>
            <a:off x="15569546" y="5954540"/>
            <a:ext cx="1084218" cy="45719"/>
          </a:xfrm>
          <a:prstGeom prst="rect">
            <a:avLst/>
          </a:prstGeom>
          <a:noFill/>
          <a:ln>
            <a:noFill/>
          </a:ln>
        </p:spPr>
      </p:pic>
      <p:pic>
        <p:nvPicPr>
          <p:cNvPr id="152" name="Google Shape;152;p72" descr="\begin{displaymath}&#10;p^{(m)}_{ij} = \sum_{r} p^{m-k}_{ir} p^{k}_{rj}&#10;\end{displaymath}"/>
          <p:cNvPicPr preferRelativeResize="0"/>
          <p:nvPr/>
        </p:nvPicPr>
        <p:blipFill rotWithShape="1">
          <a:blip r:embed="rId10">
            <a:alphaModFix/>
          </a:blip>
          <a:srcRect/>
          <a:stretch/>
        </p:blipFill>
        <p:spPr>
          <a:xfrm>
            <a:off x="2319620" y="4659865"/>
            <a:ext cx="1832553" cy="594000"/>
          </a:xfrm>
          <a:prstGeom prst="rect">
            <a:avLst/>
          </a:prstGeom>
          <a:noFill/>
          <a:ln>
            <a:noFill/>
          </a:ln>
        </p:spPr>
      </p:pic>
      <p:sp>
        <p:nvSpPr>
          <p:cNvPr id="153" name="Google Shape;153;p72"/>
          <p:cNvSpPr txBox="1"/>
          <p:nvPr/>
        </p:nvSpPr>
        <p:spPr>
          <a:xfrm>
            <a:off x="733645" y="5326196"/>
            <a:ext cx="4508205" cy="325089"/>
          </a:xfrm>
          <a:prstGeom prst="rect">
            <a:avLst/>
          </a:prstGeom>
          <a:blipFill rotWithShape="1">
            <a:blip r:embed="rId11">
              <a:alphaModFix/>
            </a:blip>
            <a:stretch>
              <a:fillRect l="-280" t="-7691" b="-1153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Times New Roman" panose="02020603050405020304" pitchFamily="18" charset="0"/>
                <a:cs typeface="Times New Roman" panose="02020603050405020304" pitchFamily="18" charset="0"/>
                <a:sym typeface="Arial"/>
              </a:rPr>
              <a:t> </a:t>
            </a:r>
            <a:endParaRPr>
              <a:latin typeface="Times New Roman" panose="02020603050405020304" pitchFamily="18" charset="0"/>
              <a:cs typeface="Times New Roman" panose="02020603050405020304" pitchFamily="18" charset="0"/>
            </a:endParaRPr>
          </a:p>
        </p:txBody>
      </p:sp>
      <p:sp>
        <p:nvSpPr>
          <p:cNvPr id="154" name="Google Shape;154;p72"/>
          <p:cNvSpPr txBox="1"/>
          <p:nvPr/>
        </p:nvSpPr>
        <p:spPr>
          <a:xfrm>
            <a:off x="733645" y="5574593"/>
            <a:ext cx="28338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Times New Roman" panose="02020603050405020304" pitchFamily="18" charset="0"/>
                <a:cs typeface="Times New Roman" panose="02020603050405020304" pitchFamily="18" charset="0"/>
                <a:sym typeface="Arial"/>
              </a:rPr>
              <a:t>And for the m-step in becomes</a:t>
            </a:r>
            <a:endParaRPr>
              <a:latin typeface="Times New Roman" panose="02020603050405020304" pitchFamily="18" charset="0"/>
              <a:cs typeface="Times New Roman" panose="02020603050405020304" pitchFamily="18" charset="0"/>
            </a:endParaRPr>
          </a:p>
        </p:txBody>
      </p:sp>
      <p:pic>
        <p:nvPicPr>
          <p:cNvPr id="155" name="Google Shape;155;p72" descr="\begin{displaymath}&#10;P^{(m)} = P^{(m-k)}P^{(k)}&#10;\end{displaymath}"/>
          <p:cNvPicPr preferRelativeResize="0"/>
          <p:nvPr/>
        </p:nvPicPr>
        <p:blipFill rotWithShape="1">
          <a:blip r:embed="rId12">
            <a:alphaModFix/>
          </a:blip>
          <a:srcRect/>
          <a:stretch/>
        </p:blipFill>
        <p:spPr>
          <a:xfrm>
            <a:off x="733645" y="6077432"/>
            <a:ext cx="1892300" cy="355600"/>
          </a:xfrm>
          <a:prstGeom prst="rect">
            <a:avLst/>
          </a:prstGeom>
          <a:noFill/>
          <a:ln>
            <a:noFill/>
          </a:ln>
        </p:spPr>
      </p:pic>
      <p:pic>
        <p:nvPicPr>
          <p:cNvPr id="156" name="Google Shape;156;p72" descr="\begin{displaymath}&#10;P^{(m)} = P \cdot P \cdot P \cdots P = P^{m}&#10;\end{displaymath}"/>
          <p:cNvPicPr preferRelativeResize="0"/>
          <p:nvPr/>
        </p:nvPicPr>
        <p:blipFill rotWithShape="1">
          <a:blip r:embed="rId13">
            <a:alphaModFix/>
          </a:blip>
          <a:srcRect/>
          <a:stretch/>
        </p:blipFill>
        <p:spPr>
          <a:xfrm>
            <a:off x="3554715" y="6077432"/>
            <a:ext cx="2882900" cy="355600"/>
          </a:xfrm>
          <a:prstGeom prst="rect">
            <a:avLst/>
          </a:prstGeom>
          <a:noFill/>
          <a:ln>
            <a:noFill/>
          </a:ln>
        </p:spPr>
      </p:pic>
      <p:sp>
        <p:nvSpPr>
          <p:cNvPr id="157" name="Google Shape;157;p72"/>
          <p:cNvSpPr txBox="1"/>
          <p:nvPr/>
        </p:nvSpPr>
        <p:spPr>
          <a:xfrm>
            <a:off x="2732568" y="6150067"/>
            <a:ext cx="7155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Times New Roman" panose="02020603050405020304" pitchFamily="18" charset="0"/>
                <a:cs typeface="Times New Roman" panose="02020603050405020304" pitchFamily="18" charset="0"/>
                <a:sym typeface="Arial"/>
              </a:rPr>
              <a:t>that is</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74"/>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3D7D"/>
              </a:buClr>
              <a:buSzPts val="2800"/>
              <a:buFont typeface="Arial"/>
              <a:buNone/>
            </a:pPr>
            <a:r>
              <a:rPr lang="en-IN"/>
              <a:t>Monte Carlo Techniques</a:t>
            </a:r>
            <a:endParaRPr/>
          </a:p>
        </p:txBody>
      </p:sp>
      <p:sp>
        <p:nvSpPr>
          <p:cNvPr id="174" name="Google Shape;174;p74"/>
          <p:cNvSpPr txBox="1"/>
          <p:nvPr/>
        </p:nvSpPr>
        <p:spPr>
          <a:xfrm>
            <a:off x="1164084" y="1481850"/>
            <a:ext cx="9863831" cy="2785350"/>
          </a:xfrm>
          <a:prstGeom prst="rect">
            <a:avLst/>
          </a:prstGeom>
          <a:noFill/>
          <a:ln>
            <a:noFill/>
          </a:ln>
        </p:spPr>
        <p:txBody>
          <a:bodyPr spcFirstLastPara="1" wrap="square" lIns="90000" tIns="45700" rIns="91425" bIns="45700" anchor="t" anchorCtr="0">
            <a:noAutofit/>
          </a:bodyPr>
          <a:lstStyle/>
          <a:p>
            <a:pPr marL="285750" marR="0" lvl="0" indent="-285750" algn="l" rtl="0">
              <a:lnSpc>
                <a:spcPct val="100000"/>
              </a:lnSpc>
              <a:spcBef>
                <a:spcPts val="0"/>
              </a:spcBef>
              <a:spcAft>
                <a:spcPts val="0"/>
              </a:spcAft>
              <a:buFont typeface="Wingdings" pitchFamily="2" charset="2"/>
              <a:buChar char="v"/>
            </a:pPr>
            <a:r>
              <a:rPr lang="en-IN" sz="1600" b="0" i="0"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Monte Carlo Methods are Computational Algorithms that rely on Random Sampling, in order to obtain Numerical Results.</a:t>
            </a:r>
          </a:p>
          <a:p>
            <a:pPr marL="285750" marR="0" lvl="0" indent="-285750" algn="l" rtl="0">
              <a:lnSpc>
                <a:spcPct val="100000"/>
              </a:lnSpc>
              <a:spcBef>
                <a:spcPts val="0"/>
              </a:spcBef>
              <a:spcAft>
                <a:spcPts val="0"/>
              </a:spcAft>
              <a:buFont typeface="Wingdings" pitchFamily="2" charset="2"/>
              <a:buChar char="v"/>
            </a:pPr>
            <a:r>
              <a:rPr lang="en-IN" sz="1600" b="0" i="0" u="none" strike="noStrike" cap="none" dirty="0">
                <a:solidFill>
                  <a:schemeClr val="tx1"/>
                </a:solidFill>
                <a:latin typeface="Times New Roman" panose="02020603050405020304" pitchFamily="18" charset="0"/>
                <a:cs typeface="Times New Roman" panose="02020603050405020304" pitchFamily="18" charset="0"/>
                <a:sym typeface="Arial"/>
              </a:rPr>
              <a:t>The underlying concept is to use randomness to solve problems that might be deterministic in principle. They are often used in mathematical problems</a:t>
            </a:r>
            <a:r>
              <a:rPr lang="en-IN" sz="1600" dirty="0">
                <a:solidFill>
                  <a:schemeClr val="tx1"/>
                </a:solidFill>
                <a:latin typeface="Times New Roman" panose="02020603050405020304" pitchFamily="18" charset="0"/>
                <a:cs typeface="Times New Roman" panose="02020603050405020304" pitchFamily="18" charset="0"/>
              </a:rPr>
              <a:t> </a:t>
            </a:r>
            <a:r>
              <a:rPr lang="en-IN" sz="1600" b="0" i="0" u="none" strike="noStrike" cap="none" dirty="0">
                <a:solidFill>
                  <a:schemeClr val="tx1"/>
                </a:solidFill>
                <a:latin typeface="Times New Roman" panose="02020603050405020304" pitchFamily="18" charset="0"/>
                <a:cs typeface="Times New Roman" panose="02020603050405020304" pitchFamily="18" charset="0"/>
                <a:sym typeface="Arial"/>
              </a:rPr>
              <a:t>when it is difficult or impossible to use other approaches.</a:t>
            </a:r>
            <a:endParaRPr lang="en-IN" sz="1600" b="0" i="0"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a:p>
            <a:pPr marL="285750" marR="0" lvl="0" indent="-285750" algn="l" rtl="0">
              <a:lnSpc>
                <a:spcPct val="100000"/>
              </a:lnSpc>
              <a:spcBef>
                <a:spcPts val="0"/>
              </a:spcBef>
              <a:spcAft>
                <a:spcPts val="0"/>
              </a:spcAft>
              <a:buFont typeface="Wingdings" pitchFamily="2" charset="2"/>
              <a:buChar char="v"/>
            </a:pPr>
            <a:endParaRPr lang="en-IN" sz="1600" dirty="0">
              <a:solidFill>
                <a:schemeClr val="tx1"/>
              </a:solidFill>
              <a:latin typeface="Times New Roman" panose="02020603050405020304" pitchFamily="18" charset="0"/>
              <a:ea typeface="Helvetica Neue"/>
              <a:cs typeface="Times New Roman" panose="02020603050405020304" pitchFamily="18" charset="0"/>
              <a:sym typeface="Helvetica Neue"/>
            </a:endParaRPr>
          </a:p>
          <a:p>
            <a:pPr marL="285750" marR="0" lvl="0" indent="-285750" algn="l" rtl="0">
              <a:lnSpc>
                <a:spcPct val="100000"/>
              </a:lnSpc>
              <a:spcBef>
                <a:spcPts val="0"/>
              </a:spcBef>
              <a:spcAft>
                <a:spcPts val="0"/>
              </a:spcAft>
              <a:buFont typeface="Wingdings" pitchFamily="2" charset="2"/>
              <a:buChar char="v"/>
            </a:pPr>
            <a:r>
              <a:rPr lang="en-IN" sz="1600" b="0" i="0"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Monte Carlo sampling methods that can draw independent samples from the distribution</a:t>
            </a:r>
            <a:r>
              <a:rPr lang="en-IN" sz="1600" dirty="0">
                <a:solidFill>
                  <a:schemeClr val="tx1"/>
                </a:solidFill>
                <a:latin typeface="Times New Roman" panose="02020603050405020304" pitchFamily="18" charset="0"/>
                <a:ea typeface="Helvetica Neue"/>
                <a:cs typeface="Times New Roman" panose="02020603050405020304" pitchFamily="18" charset="0"/>
                <a:sym typeface="Helvetica Neue"/>
              </a:rPr>
              <a:t>.</a:t>
            </a:r>
            <a:endParaRPr sz="1600" dirty="0">
              <a:solidFill>
                <a:schemeClr val="tx1"/>
              </a:solidFill>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Font typeface="Wingdings" pitchFamily="2" charset="2"/>
              <a:buChar char="v"/>
            </a:pPr>
            <a:r>
              <a:rPr lang="en-IN" sz="1600" b="0" i="0" u="none"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Markov Chain Monte Carlo methods draw samples where the next sample is dependent on the existing sample, called a Markov Chain, thus utilising the information from previous sample. This is why MCMC algorithms are preferable.</a:t>
            </a:r>
            <a:endParaRPr sz="16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75"/>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3D7D"/>
              </a:buClr>
              <a:buSzPts val="2800"/>
              <a:buFont typeface="Arial"/>
              <a:buNone/>
            </a:pPr>
            <a:r>
              <a:rPr lang="en-US" dirty="0"/>
              <a:t>Example of a Monte Carlo Integration</a:t>
            </a:r>
            <a:endParaRPr dirty="0"/>
          </a:p>
        </p:txBody>
      </p:sp>
      <p:sp>
        <p:nvSpPr>
          <p:cNvPr id="180" name="Google Shape;180;p75"/>
          <p:cNvSpPr txBox="1"/>
          <p:nvPr/>
        </p:nvSpPr>
        <p:spPr>
          <a:xfrm>
            <a:off x="1548882" y="1828800"/>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81" name="Google Shape;181;p75"/>
          <p:cNvPicPr preferRelativeResize="0"/>
          <p:nvPr/>
        </p:nvPicPr>
        <p:blipFill rotWithShape="1">
          <a:blip r:embed="rId3">
            <a:alphaModFix/>
          </a:blip>
          <a:srcRect l="-3600" t="31781" r="3600" b="937"/>
          <a:stretch/>
        </p:blipFill>
        <p:spPr>
          <a:xfrm>
            <a:off x="47133" y="1578338"/>
            <a:ext cx="3507929" cy="1594611"/>
          </a:xfrm>
          <a:prstGeom prst="rect">
            <a:avLst/>
          </a:prstGeom>
          <a:noFill/>
          <a:ln>
            <a:noFill/>
          </a:ln>
        </p:spPr>
      </p:pic>
      <p:pic>
        <p:nvPicPr>
          <p:cNvPr id="182" name="Google Shape;182;p75"/>
          <p:cNvPicPr preferRelativeResize="0"/>
          <p:nvPr/>
        </p:nvPicPr>
        <p:blipFill rotWithShape="1">
          <a:blip r:embed="rId4">
            <a:alphaModFix/>
          </a:blip>
          <a:srcRect/>
          <a:stretch/>
        </p:blipFill>
        <p:spPr>
          <a:xfrm>
            <a:off x="47133" y="4277104"/>
            <a:ext cx="3901332" cy="885600"/>
          </a:xfrm>
          <a:prstGeom prst="rect">
            <a:avLst/>
          </a:prstGeom>
          <a:noFill/>
          <a:ln>
            <a:noFill/>
          </a:ln>
        </p:spPr>
      </p:pic>
      <p:pic>
        <p:nvPicPr>
          <p:cNvPr id="183" name="Google Shape;183;p75" descr="Chart, line chart, histogram&#10;&#10;Description automatically generated"/>
          <p:cNvPicPr preferRelativeResize="0"/>
          <p:nvPr/>
        </p:nvPicPr>
        <p:blipFill rotWithShape="1">
          <a:blip r:embed="rId5">
            <a:alphaModFix/>
          </a:blip>
          <a:srcRect/>
          <a:stretch/>
        </p:blipFill>
        <p:spPr>
          <a:xfrm>
            <a:off x="3948465" y="1499677"/>
            <a:ext cx="5338101" cy="1751931"/>
          </a:xfrm>
          <a:prstGeom prst="rect">
            <a:avLst/>
          </a:prstGeom>
          <a:noFill/>
          <a:ln>
            <a:noFill/>
          </a:ln>
        </p:spPr>
      </p:pic>
      <p:sp>
        <p:nvSpPr>
          <p:cNvPr id="184" name="Google Shape;184;p75"/>
          <p:cNvSpPr txBox="1"/>
          <p:nvPr/>
        </p:nvSpPr>
        <p:spPr>
          <a:xfrm>
            <a:off x="4231756" y="1183829"/>
            <a:ext cx="158655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rPr>
              <a:t>Original Function </a:t>
            </a:r>
            <a:endParaRPr dirty="0">
              <a:latin typeface="Times New Roman" panose="02020603050405020304" pitchFamily="18" charset="0"/>
              <a:cs typeface="Times New Roman" panose="02020603050405020304" pitchFamily="18" charset="0"/>
            </a:endParaRPr>
          </a:p>
        </p:txBody>
      </p:sp>
      <p:pic>
        <p:nvPicPr>
          <p:cNvPr id="185" name="Google Shape;185;p75" descr="Chart, histogram&#10;&#10;Description automatically generated"/>
          <p:cNvPicPr preferRelativeResize="0"/>
          <p:nvPr/>
        </p:nvPicPr>
        <p:blipFill rotWithShape="1">
          <a:blip r:embed="rId6">
            <a:alphaModFix/>
          </a:blip>
          <a:srcRect/>
          <a:stretch/>
        </p:blipFill>
        <p:spPr>
          <a:xfrm>
            <a:off x="4231756" y="3882726"/>
            <a:ext cx="5311920" cy="1908271"/>
          </a:xfrm>
          <a:prstGeom prst="rect">
            <a:avLst/>
          </a:prstGeom>
          <a:noFill/>
          <a:ln>
            <a:noFill/>
          </a:ln>
        </p:spPr>
      </p:pic>
      <p:sp>
        <p:nvSpPr>
          <p:cNvPr id="186" name="Google Shape;186;p75"/>
          <p:cNvSpPr txBox="1"/>
          <p:nvPr/>
        </p:nvSpPr>
        <p:spPr>
          <a:xfrm>
            <a:off x="4231756" y="3501494"/>
            <a:ext cx="181652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rPr>
              <a:t>Monte Carlo Sample</a:t>
            </a:r>
            <a:endParaRPr dirty="0">
              <a:latin typeface="Times New Roman" panose="02020603050405020304" pitchFamily="18" charset="0"/>
              <a:cs typeface="Times New Roman" panose="02020603050405020304" pitchFamily="18" charset="0"/>
            </a:endParaRPr>
          </a:p>
        </p:txBody>
      </p:sp>
      <p:pic>
        <p:nvPicPr>
          <p:cNvPr id="187" name="Google Shape;187;p75"/>
          <p:cNvPicPr preferRelativeResize="0"/>
          <p:nvPr/>
        </p:nvPicPr>
        <p:blipFill rotWithShape="1">
          <a:blip r:embed="rId7">
            <a:alphaModFix/>
          </a:blip>
          <a:srcRect/>
          <a:stretch/>
        </p:blipFill>
        <p:spPr>
          <a:xfrm>
            <a:off x="10026503" y="3960897"/>
            <a:ext cx="1938530" cy="1751931"/>
          </a:xfrm>
          <a:prstGeom prst="rect">
            <a:avLst/>
          </a:prstGeom>
          <a:noFill/>
          <a:ln>
            <a:noFill/>
          </a:ln>
        </p:spPr>
      </p:pic>
      <p:sp>
        <p:nvSpPr>
          <p:cNvPr id="188" name="Google Shape;188;p75"/>
          <p:cNvSpPr txBox="1"/>
          <p:nvPr/>
        </p:nvSpPr>
        <p:spPr>
          <a:xfrm>
            <a:off x="9446756" y="2136577"/>
            <a:ext cx="2698111" cy="483915"/>
          </a:xfrm>
          <a:prstGeom prst="rect">
            <a:avLst/>
          </a:prstGeom>
          <a:blipFill rotWithShape="1">
            <a:blip r:embed="rId8">
              <a:alphaModFix/>
            </a:blip>
            <a:stretch>
              <a:fillRect l="-27227" t="-182040" r="-938" b="-2615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76"/>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3D7D"/>
              </a:buClr>
              <a:buSzPts val="2800"/>
              <a:buFont typeface="Arial"/>
              <a:buNone/>
            </a:pPr>
            <a:r>
              <a:rPr lang="en-IN"/>
              <a:t>Markov Chain Monte Carlo</a:t>
            </a:r>
            <a:endParaRPr/>
          </a:p>
        </p:txBody>
      </p:sp>
      <p:sp>
        <p:nvSpPr>
          <p:cNvPr id="194" name="Google Shape;194;p76"/>
          <p:cNvSpPr txBox="1"/>
          <p:nvPr/>
        </p:nvSpPr>
        <p:spPr>
          <a:xfrm>
            <a:off x="372140" y="1371432"/>
            <a:ext cx="260022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Accept Reject</a:t>
            </a:r>
            <a:endParaRPr/>
          </a:p>
        </p:txBody>
      </p:sp>
      <p:pic>
        <p:nvPicPr>
          <p:cNvPr id="199" name="Google Shape;199;p76" descr="Text, letter&#10;&#10;Description automatically generated"/>
          <p:cNvPicPr preferRelativeResize="0"/>
          <p:nvPr/>
        </p:nvPicPr>
        <p:blipFill rotWithShape="1">
          <a:blip r:embed="rId3">
            <a:alphaModFix/>
          </a:blip>
          <a:srcRect/>
          <a:stretch/>
        </p:blipFill>
        <p:spPr>
          <a:xfrm>
            <a:off x="2251925" y="1679209"/>
            <a:ext cx="4749800" cy="1701800"/>
          </a:xfrm>
          <a:prstGeom prst="rect">
            <a:avLst/>
          </a:prstGeom>
          <a:noFill/>
          <a:ln>
            <a:noFill/>
          </a:ln>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073FCBE-CF55-20B5-1D6F-7E644AB53674}"/>
                  </a:ext>
                </a:extLst>
              </p:cNvPr>
              <p:cNvSpPr txBox="1"/>
              <p:nvPr/>
            </p:nvSpPr>
            <p:spPr>
              <a:xfrm>
                <a:off x="919184" y="4210938"/>
                <a:ext cx="10267387" cy="967009"/>
              </a:xfrm>
              <a:prstGeom prst="rect">
                <a:avLst/>
              </a:prstGeom>
              <a:noFill/>
            </p:spPr>
            <p:txBody>
              <a:bodyPr wrap="none" lIns="90000" rtlCol="0">
                <a:noAutofit/>
              </a:bodyPr>
              <a:lstStyle/>
              <a:p>
                <a:pPr marL="285750" indent="-285750">
                  <a:buFont typeface="Wingdings" pitchFamily="2" charset="2"/>
                  <a:buChar char="v"/>
                </a:pPr>
                <a:r>
                  <a:rPr lang="en-US" sz="1600" dirty="0">
                    <a:latin typeface="Times New Roman" panose="02020603050405020304" pitchFamily="18" charset="0"/>
                    <a:cs typeface="Times New Roman" panose="02020603050405020304" pitchFamily="18" charset="0"/>
                  </a:rPr>
                  <a:t>Here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a:latin typeface="Times New Roman" panose="02020603050405020304" pitchFamily="18" charset="0"/>
                    <a:cs typeface="Times New Roman" panose="02020603050405020304" pitchFamily="18" charset="0"/>
                  </a:rPr>
                  <a:t> is called the acceptance function, it decides if a drawn sample to be accepted or rejected, we will next look at an </a:t>
                </a:r>
              </a:p>
              <a:p>
                <a:r>
                  <a:rPr lang="en-US" sz="1600" dirty="0">
                    <a:latin typeface="Times New Roman" panose="02020603050405020304" pitchFamily="18" charset="0"/>
                    <a:cs typeface="Times New Roman" panose="02020603050405020304" pitchFamily="18" charset="0"/>
                  </a:rPr>
                  <a:t>important MCMC algorithm and the utility of the function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a:latin typeface="Times New Roman" panose="02020603050405020304" pitchFamily="18" charset="0"/>
                    <a:cs typeface="Times New Roman" panose="02020603050405020304" pitchFamily="18" charset="0"/>
                  </a:rPr>
                  <a:t>.</a:t>
                </a:r>
              </a:p>
            </p:txBody>
          </p:sp>
        </mc:Choice>
        <mc:Fallback>
          <p:sp>
            <p:nvSpPr>
              <p:cNvPr id="2" name="TextBox 1">
                <a:extLst>
                  <a:ext uri="{FF2B5EF4-FFF2-40B4-BE49-F238E27FC236}">
                    <a16:creationId xmlns:a16="http://schemas.microsoft.com/office/drawing/2014/main" id="{4073FCBE-CF55-20B5-1D6F-7E644AB53674}"/>
                  </a:ext>
                </a:extLst>
              </p:cNvPr>
              <p:cNvSpPr txBox="1">
                <a:spLocks noRot="1" noChangeAspect="1" noMove="1" noResize="1" noEditPoints="1" noAdjustHandles="1" noChangeArrowheads="1" noChangeShapeType="1" noTextEdit="1"/>
              </p:cNvSpPr>
              <p:nvPr/>
            </p:nvSpPr>
            <p:spPr>
              <a:xfrm>
                <a:off x="919184" y="4210938"/>
                <a:ext cx="10267387" cy="967009"/>
              </a:xfrm>
              <a:prstGeom prst="rect">
                <a:avLst/>
              </a:prstGeom>
              <a:blipFill>
                <a:blip r:embed="rId4"/>
                <a:stretch>
                  <a:fillRect l="-371" t="-1299" r="-371"/>
                </a:stretch>
              </a:blipFill>
            </p:spPr>
            <p:txBody>
              <a:bodyPr/>
              <a:lstStyle/>
              <a:p>
                <a:r>
                  <a:rPr 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77"/>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3D7D"/>
              </a:buClr>
              <a:buSzPts val="2800"/>
              <a:buFont typeface="Arial"/>
              <a:buNone/>
            </a:pPr>
            <a:r>
              <a:rPr lang="en-IN"/>
              <a:t>Markov Chain Monte Carlo</a:t>
            </a:r>
            <a:endParaRPr/>
          </a:p>
        </p:txBody>
      </p:sp>
      <p:sp>
        <p:nvSpPr>
          <p:cNvPr id="205" name="Google Shape;205;p77"/>
          <p:cNvSpPr txBox="1"/>
          <p:nvPr/>
        </p:nvSpPr>
        <p:spPr>
          <a:xfrm>
            <a:off x="245364" y="1344050"/>
            <a:ext cx="29484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Metropolis Hastings Algorithm</a:t>
            </a:r>
            <a:endParaRPr/>
          </a:p>
        </p:txBody>
      </p:sp>
      <p:pic>
        <p:nvPicPr>
          <p:cNvPr id="206" name="Google Shape;206;p77"/>
          <p:cNvPicPr preferRelativeResize="0"/>
          <p:nvPr/>
        </p:nvPicPr>
        <p:blipFill rotWithShape="1">
          <a:blip r:embed="rId3">
            <a:alphaModFix/>
          </a:blip>
          <a:srcRect/>
          <a:stretch/>
        </p:blipFill>
        <p:spPr>
          <a:xfrm>
            <a:off x="3523915" y="1399658"/>
            <a:ext cx="5474250" cy="2536402"/>
          </a:xfrm>
          <a:prstGeom prst="rect">
            <a:avLst/>
          </a:prstGeom>
          <a:noFill/>
          <a:ln>
            <a:noFill/>
          </a:ln>
        </p:spPr>
      </p:pic>
      <p:sp>
        <p:nvSpPr>
          <p:cNvPr id="207" name="Google Shape;207;p77"/>
          <p:cNvSpPr txBox="1"/>
          <p:nvPr/>
        </p:nvSpPr>
        <p:spPr>
          <a:xfrm>
            <a:off x="956930" y="4925889"/>
            <a:ext cx="9239049" cy="532453"/>
          </a:xfrm>
          <a:prstGeom prst="rect">
            <a:avLst/>
          </a:prstGeom>
          <a:blipFill rotWithShape="1">
            <a:blip r:embed="rId4">
              <a:alphaModFix/>
            </a:blip>
            <a:stretch>
              <a:fillRect l="-139" t="-2325" b="-930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dirty="0">
                <a:latin typeface="Arial"/>
                <a:ea typeface="Arial"/>
                <a:cs typeface="Arial"/>
                <a:sym typeface="Arial"/>
              </a:rPr>
              <a:t> </a:t>
            </a:r>
            <a:endParaRPr dirty="0"/>
          </a:p>
        </p:txBody>
      </p:sp>
      <p:pic>
        <p:nvPicPr>
          <p:cNvPr id="208" name="Google Shape;208;p77"/>
          <p:cNvPicPr preferRelativeResize="0"/>
          <p:nvPr/>
        </p:nvPicPr>
        <p:blipFill rotWithShape="1">
          <a:blip r:embed="rId5">
            <a:alphaModFix/>
          </a:blip>
          <a:srcRect/>
          <a:stretch/>
        </p:blipFill>
        <p:spPr>
          <a:xfrm>
            <a:off x="956930" y="3931707"/>
            <a:ext cx="3439072" cy="806400"/>
          </a:xfrm>
          <a:prstGeom prst="rect">
            <a:avLst/>
          </a:prstGeom>
          <a:noFill/>
          <a:ln>
            <a:noFill/>
          </a:ln>
        </p:spPr>
      </p:pic>
      <p:pic>
        <p:nvPicPr>
          <p:cNvPr id="209" name="Google Shape;209;p77"/>
          <p:cNvPicPr preferRelativeResize="0"/>
          <p:nvPr/>
        </p:nvPicPr>
        <p:blipFill rotWithShape="1">
          <a:blip r:embed="rId6">
            <a:alphaModFix/>
          </a:blip>
          <a:srcRect/>
          <a:stretch/>
        </p:blipFill>
        <p:spPr>
          <a:xfrm>
            <a:off x="998138" y="5458342"/>
            <a:ext cx="1763092" cy="585196"/>
          </a:xfrm>
          <a:prstGeom prst="rect">
            <a:avLst/>
          </a:prstGeom>
          <a:noFill/>
          <a:ln>
            <a:noFill/>
          </a:ln>
        </p:spPr>
      </p:pic>
      <p:sp>
        <p:nvSpPr>
          <p:cNvPr id="210" name="Google Shape;210;p77"/>
          <p:cNvSpPr txBox="1"/>
          <p:nvPr/>
        </p:nvSpPr>
        <p:spPr>
          <a:xfrm>
            <a:off x="956930" y="6206499"/>
            <a:ext cx="996045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rPr>
              <a:t>So in this case not knowing the constant, </a:t>
            </a:r>
            <a:r>
              <a:rPr lang="en-IN"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i.e</a:t>
            </a:r>
            <a:r>
              <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rPr>
              <a:t> not knowing the probability distribution explicitly does not affect the implementation of the algorithm.</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6"/>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E3D7D"/>
              </a:buClr>
              <a:buSzPts val="2800"/>
              <a:buNone/>
            </a:pPr>
            <a:r>
              <a:rPr lang="en-IN" dirty="0"/>
              <a:t>Convergence of a Markov Chain</a:t>
            </a:r>
            <a:endParaRPr dirty="0"/>
          </a:p>
        </p:txBody>
      </p:sp>
      <p:sp>
        <p:nvSpPr>
          <p:cNvPr id="2" name="TextBox 1">
            <a:extLst>
              <a:ext uri="{FF2B5EF4-FFF2-40B4-BE49-F238E27FC236}">
                <a16:creationId xmlns:a16="http://schemas.microsoft.com/office/drawing/2014/main" id="{AF8FBD4D-5026-6606-8585-0325DD1B2F30}"/>
              </a:ext>
            </a:extLst>
          </p:cNvPr>
          <p:cNvSpPr txBox="1"/>
          <p:nvPr/>
        </p:nvSpPr>
        <p:spPr>
          <a:xfrm>
            <a:off x="901121" y="1376564"/>
            <a:ext cx="10667424" cy="3139321"/>
          </a:xfrm>
          <a:prstGeom prst="rect">
            <a:avLst/>
          </a:prstGeom>
          <a:noFill/>
        </p:spPr>
        <p:txBody>
          <a:bodyPr wrap="square" rtlCol="0">
            <a:spAutoFit/>
          </a:bodyPr>
          <a:lstStyle/>
          <a:p>
            <a:pPr marL="457200" marR="0" lvl="0" indent="-330200" algn="l" rtl="0">
              <a:lnSpc>
                <a:spcPct val="100000"/>
              </a:lnSpc>
              <a:spcBef>
                <a:spcPts val="0"/>
              </a:spcBef>
              <a:spcAft>
                <a:spcPts val="0"/>
              </a:spcAft>
              <a:buSzPts val="1600"/>
              <a:buFont typeface="Times New Roman"/>
              <a:buChar char="❖"/>
            </a:pPr>
            <a:r>
              <a:rPr lang="en-IN" sz="1800" i="0" u="none" strike="noStrike" cap="none" dirty="0">
                <a:solidFill>
                  <a:schemeClr val="tx1"/>
                </a:solidFill>
                <a:latin typeface="Times New Roman"/>
                <a:ea typeface="Times New Roman"/>
                <a:cs typeface="Times New Roman"/>
                <a:sym typeface="Times New Roman"/>
              </a:rPr>
              <a:t>Does Every Markov Chain Converge?</a:t>
            </a:r>
          </a:p>
          <a:p>
            <a:pPr marL="914400" marR="0" lvl="1" indent="-330200" algn="l" rtl="0">
              <a:lnSpc>
                <a:spcPct val="100000"/>
              </a:lnSpc>
              <a:spcBef>
                <a:spcPts val="0"/>
              </a:spcBef>
              <a:spcAft>
                <a:spcPts val="0"/>
              </a:spcAft>
              <a:buSzPts val="1600"/>
              <a:buFont typeface="Times New Roman"/>
              <a:buChar char="➢"/>
            </a:pPr>
            <a:r>
              <a:rPr lang="en-IN" sz="1800" i="0" u="none" strike="noStrike" cap="none" dirty="0">
                <a:solidFill>
                  <a:schemeClr val="tx1"/>
                </a:solidFill>
                <a:latin typeface="Times New Roman"/>
                <a:ea typeface="Times New Roman"/>
                <a:cs typeface="Times New Roman"/>
                <a:sym typeface="Times New Roman"/>
              </a:rPr>
              <a:t>No only Markov Chains with certain properties converge</a:t>
            </a:r>
            <a:r>
              <a:rPr lang="en-IN" sz="1800" dirty="0">
                <a:solidFill>
                  <a:schemeClr val="tx1"/>
                </a:solidFill>
                <a:latin typeface="Times New Roman"/>
                <a:ea typeface="Times New Roman"/>
                <a:cs typeface="Times New Roman"/>
                <a:sym typeface="Times New Roman"/>
              </a:rPr>
              <a:t>. </a:t>
            </a:r>
          </a:p>
          <a:p>
            <a:pPr marL="914400" marR="0" lvl="1" indent="-330200" algn="l" rtl="0">
              <a:lnSpc>
                <a:spcPct val="100000"/>
              </a:lnSpc>
              <a:spcBef>
                <a:spcPts val="0"/>
              </a:spcBef>
              <a:spcAft>
                <a:spcPts val="0"/>
              </a:spcAft>
              <a:buSzPts val="1600"/>
              <a:buFont typeface="Times New Roman"/>
              <a:buChar char="➢"/>
            </a:pPr>
            <a:r>
              <a:rPr lang="en-IN" sz="1800" dirty="0">
                <a:solidFill>
                  <a:schemeClr val="tx1"/>
                </a:solidFill>
                <a:latin typeface="Times New Roman"/>
                <a:ea typeface="Times New Roman"/>
                <a:cs typeface="Times New Roman"/>
                <a:sym typeface="Times New Roman"/>
              </a:rPr>
              <a:t>These Markov Chains are called Ergodic Markov Chains.</a:t>
            </a:r>
          </a:p>
          <a:p>
            <a:pPr marL="457200" marR="0" lvl="0" indent="-330200" algn="l" rtl="0">
              <a:lnSpc>
                <a:spcPct val="100000"/>
              </a:lnSpc>
              <a:spcBef>
                <a:spcPts val="0"/>
              </a:spcBef>
              <a:spcAft>
                <a:spcPts val="0"/>
              </a:spcAft>
              <a:buSzPts val="1600"/>
              <a:buFont typeface="Times New Roman"/>
              <a:buChar char="❖"/>
            </a:pPr>
            <a:r>
              <a:rPr lang="en-IN" sz="1800" dirty="0">
                <a:solidFill>
                  <a:schemeClr val="tx1"/>
                </a:solidFill>
                <a:latin typeface="Times New Roman"/>
                <a:ea typeface="Times New Roman"/>
                <a:cs typeface="Times New Roman"/>
                <a:sym typeface="Times New Roman"/>
              </a:rPr>
              <a:t>Ergodicity In Markov Chains</a:t>
            </a:r>
          </a:p>
          <a:p>
            <a:pPr marL="914400" marR="0" lvl="1" indent="-330200" algn="l" rtl="0">
              <a:lnSpc>
                <a:spcPct val="100000"/>
              </a:lnSpc>
              <a:spcBef>
                <a:spcPts val="0"/>
              </a:spcBef>
              <a:spcAft>
                <a:spcPts val="0"/>
              </a:spcAft>
              <a:buSzPts val="1600"/>
              <a:buChar char="➢"/>
            </a:pPr>
            <a:r>
              <a:rPr lang="en-IN" sz="1800" dirty="0">
                <a:solidFill>
                  <a:schemeClr val="tx1"/>
                </a:solidFill>
                <a:latin typeface="Times New Roman"/>
                <a:ea typeface="Times New Roman"/>
                <a:cs typeface="Times New Roman"/>
                <a:sym typeface="Times New Roman"/>
              </a:rPr>
              <a:t>Markov chains in which any state is able to get to and from any other state eventually. </a:t>
            </a:r>
          </a:p>
          <a:p>
            <a:pPr marL="914400" marR="0" lvl="1" indent="-330200" algn="l" rtl="0">
              <a:lnSpc>
                <a:spcPct val="100000"/>
              </a:lnSpc>
              <a:spcBef>
                <a:spcPts val="0"/>
              </a:spcBef>
              <a:spcAft>
                <a:spcPts val="0"/>
              </a:spcAft>
              <a:buSzPts val="1600"/>
              <a:buChar char="➢"/>
            </a:pPr>
            <a:r>
              <a:rPr lang="en-IN" sz="1800" dirty="0">
                <a:solidFill>
                  <a:schemeClr val="tx1"/>
                </a:solidFill>
                <a:latin typeface="Times New Roman"/>
                <a:ea typeface="Times New Roman"/>
                <a:cs typeface="Times New Roman"/>
                <a:sym typeface="Times New Roman"/>
              </a:rPr>
              <a:t>We can never get permanently stuck in one state or a set of states, is said to be irreducible.</a:t>
            </a:r>
          </a:p>
          <a:p>
            <a:pPr marL="914400" marR="0" lvl="1" indent="-330200" algn="l" rtl="0">
              <a:lnSpc>
                <a:spcPct val="100000"/>
              </a:lnSpc>
              <a:spcBef>
                <a:spcPts val="0"/>
              </a:spcBef>
              <a:spcAft>
                <a:spcPts val="0"/>
              </a:spcAft>
              <a:buSzPts val="1600"/>
              <a:buChar char="➢"/>
            </a:pPr>
            <a:r>
              <a:rPr lang="en-IN" sz="1800" dirty="0">
                <a:solidFill>
                  <a:schemeClr val="tx1"/>
                </a:solidFill>
                <a:latin typeface="Times New Roman"/>
                <a:ea typeface="Times New Roman"/>
                <a:cs typeface="Times New Roman"/>
                <a:sym typeface="Times New Roman"/>
              </a:rPr>
              <a:t>The states can’t get stuck cycling back and forth between the same set of states at regular intervals. This Markov chain is called aperiodicity.</a:t>
            </a:r>
          </a:p>
          <a:p>
            <a:pPr marL="914400" marR="0" lvl="1" indent="-323850" algn="l" rtl="0">
              <a:lnSpc>
                <a:spcPct val="100000"/>
              </a:lnSpc>
              <a:spcBef>
                <a:spcPts val="0"/>
              </a:spcBef>
              <a:spcAft>
                <a:spcPts val="0"/>
              </a:spcAft>
              <a:buClr>
                <a:srgbClr val="292929"/>
              </a:buClr>
              <a:buSzPts val="1500"/>
              <a:buFont typeface="Times New Roman"/>
              <a:buChar char="➢"/>
            </a:pPr>
            <a:r>
              <a:rPr lang="en-IN" sz="1800" dirty="0">
                <a:solidFill>
                  <a:schemeClr val="tx1"/>
                </a:solidFill>
                <a:latin typeface="Times New Roman"/>
                <a:ea typeface="Times New Roman"/>
                <a:cs typeface="Times New Roman"/>
                <a:sym typeface="Times New Roman"/>
              </a:rPr>
              <a:t>When both this properties satisfy a Markov Chain is called Ergodic.</a:t>
            </a:r>
          </a:p>
          <a:p>
            <a:pPr marL="0" marR="0" lvl="0" indent="0" algn="l" rtl="0">
              <a:lnSpc>
                <a:spcPct val="100000"/>
              </a:lnSpc>
              <a:spcBef>
                <a:spcPts val="0"/>
              </a:spcBef>
              <a:spcAft>
                <a:spcPts val="0"/>
              </a:spcAft>
              <a:buNone/>
            </a:pPr>
            <a:endParaRPr lang="en-IN" sz="1800" i="0" strike="noStrike" cap="none" dirty="0">
              <a:solidFill>
                <a:schemeClr val="tx1"/>
              </a:solidFill>
              <a:latin typeface="Times New Roman"/>
              <a:ea typeface="Times New Roman"/>
              <a:cs typeface="Times New Roman"/>
              <a:sym typeface="Times New Roman"/>
            </a:endParaRPr>
          </a:p>
          <a:p>
            <a:endParaRPr lang="en-US" sz="180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d1b9d3782d_0_3"/>
          <p:cNvSpPr txBox="1">
            <a:spLocks noGrp="1"/>
          </p:cNvSpPr>
          <p:nvPr>
            <p:ph type="body" idx="1"/>
          </p:nvPr>
        </p:nvSpPr>
        <p:spPr>
          <a:xfrm>
            <a:off x="245364" y="100111"/>
            <a:ext cx="9314272" cy="967800"/>
          </a:xfrm>
          <a:prstGeom prst="rect">
            <a:avLst/>
          </a:prstGeom>
          <a:noFill/>
          <a:ln>
            <a:noFill/>
          </a:ln>
        </p:spPr>
        <p:txBody>
          <a:bodyPr spcFirstLastPara="1" wrap="square" lIns="91425" tIns="45700" rIns="91425" bIns="45700" anchor="t" anchorCtr="0">
            <a:noAutofit/>
          </a:bodyPr>
          <a:lstStyle/>
          <a:p>
            <a:r>
              <a:rPr lang="en-US" dirty="0"/>
              <a:t>Example of a Markov Chain and its convergence</a:t>
            </a:r>
          </a:p>
          <a:p>
            <a:pPr marL="457200" marR="0" lvl="0" indent="-228600" algn="l" rtl="0">
              <a:lnSpc>
                <a:spcPct val="100000"/>
              </a:lnSpc>
              <a:spcBef>
                <a:spcPts val="0"/>
              </a:spcBef>
              <a:spcAft>
                <a:spcPts val="0"/>
              </a:spcAft>
              <a:buClr>
                <a:srgbClr val="1E3D7D"/>
              </a:buClr>
              <a:buSzPts val="2800"/>
              <a:buFont typeface="Arial"/>
              <a:buNone/>
            </a:pPr>
            <a:endParaRPr dirty="0"/>
          </a:p>
        </p:txBody>
      </p:sp>
      <p:pic>
        <p:nvPicPr>
          <p:cNvPr id="3" name="Picture 2">
            <a:extLst>
              <a:ext uri="{FF2B5EF4-FFF2-40B4-BE49-F238E27FC236}">
                <a16:creationId xmlns:a16="http://schemas.microsoft.com/office/drawing/2014/main" id="{875B1963-9443-B092-234B-3A366E061968}"/>
              </a:ext>
            </a:extLst>
          </p:cNvPr>
          <p:cNvPicPr>
            <a:picLocks noChangeAspect="1"/>
          </p:cNvPicPr>
          <p:nvPr/>
        </p:nvPicPr>
        <p:blipFill>
          <a:blip r:embed="rId3"/>
          <a:stretch>
            <a:fillRect/>
          </a:stretch>
        </p:blipFill>
        <p:spPr>
          <a:xfrm>
            <a:off x="1294535" y="1900316"/>
            <a:ext cx="5635626" cy="1717040"/>
          </a:xfrm>
          <a:prstGeom prst="rect">
            <a:avLst/>
          </a:prstGeom>
        </p:spPr>
      </p:pic>
      <p:pic>
        <p:nvPicPr>
          <p:cNvPr id="6" name="Picture 5" descr="Diagram, venn diagram&#10;&#10;Description automatically generated">
            <a:extLst>
              <a:ext uri="{FF2B5EF4-FFF2-40B4-BE49-F238E27FC236}">
                <a16:creationId xmlns:a16="http://schemas.microsoft.com/office/drawing/2014/main" id="{23B9BAD4-D70B-6622-B816-7CBDFD7A36CA}"/>
              </a:ext>
            </a:extLst>
          </p:cNvPr>
          <p:cNvPicPr>
            <a:picLocks noChangeAspect="1"/>
          </p:cNvPicPr>
          <p:nvPr/>
        </p:nvPicPr>
        <p:blipFill>
          <a:blip r:embed="rId4"/>
          <a:stretch>
            <a:fillRect/>
          </a:stretch>
        </p:blipFill>
        <p:spPr>
          <a:xfrm>
            <a:off x="1294535" y="4449761"/>
            <a:ext cx="5635626" cy="1816100"/>
          </a:xfrm>
          <a:prstGeom prst="rect">
            <a:avLst/>
          </a:prstGeom>
        </p:spPr>
      </p:pic>
      <p:sp>
        <p:nvSpPr>
          <p:cNvPr id="7" name="TextBox 6">
            <a:extLst>
              <a:ext uri="{FF2B5EF4-FFF2-40B4-BE49-F238E27FC236}">
                <a16:creationId xmlns:a16="http://schemas.microsoft.com/office/drawing/2014/main" id="{C13ED556-FCBA-4F81-F6D0-06B6B1EE8EEC}"/>
              </a:ext>
            </a:extLst>
          </p:cNvPr>
          <p:cNvSpPr txBox="1"/>
          <p:nvPr/>
        </p:nvSpPr>
        <p:spPr>
          <a:xfrm>
            <a:off x="1294535" y="3879670"/>
            <a:ext cx="4695516"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The Markov Chain Diagram of the above process is following,</a:t>
            </a:r>
          </a:p>
        </p:txBody>
      </p:sp>
      <p:sp>
        <p:nvSpPr>
          <p:cNvPr id="8" name="TextBox 7">
            <a:extLst>
              <a:ext uri="{FF2B5EF4-FFF2-40B4-BE49-F238E27FC236}">
                <a16:creationId xmlns:a16="http://schemas.microsoft.com/office/drawing/2014/main" id="{DF82B247-CDC3-6A5B-6736-05198730B86B}"/>
              </a:ext>
            </a:extLst>
          </p:cNvPr>
          <p:cNvSpPr txBox="1"/>
          <p:nvPr/>
        </p:nvSpPr>
        <p:spPr>
          <a:xfrm>
            <a:off x="1294535" y="1461382"/>
            <a:ext cx="2425664"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Consider the following process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d1b9d3782d_0_3"/>
          <p:cNvSpPr txBox="1">
            <a:spLocks noGrp="1"/>
          </p:cNvSpPr>
          <p:nvPr>
            <p:ph type="body" idx="1"/>
          </p:nvPr>
        </p:nvSpPr>
        <p:spPr>
          <a:xfrm>
            <a:off x="245364" y="100111"/>
            <a:ext cx="9508236" cy="967800"/>
          </a:xfrm>
          <a:prstGeom prst="rect">
            <a:avLst/>
          </a:prstGeom>
          <a:noFill/>
          <a:ln>
            <a:noFill/>
          </a:ln>
        </p:spPr>
        <p:txBody>
          <a:bodyPr spcFirstLastPara="1" wrap="square" lIns="91425" tIns="45700" rIns="91425" bIns="45700" anchor="t" anchorCtr="0">
            <a:noAutofit/>
          </a:bodyPr>
          <a:lstStyle/>
          <a:p>
            <a:r>
              <a:rPr lang="en-US" dirty="0"/>
              <a:t>Example of a Markov Chain and its convergence</a:t>
            </a:r>
          </a:p>
          <a:p>
            <a:pPr marL="457200" marR="0" lvl="0" indent="-228600" algn="l" rtl="0">
              <a:lnSpc>
                <a:spcPct val="100000"/>
              </a:lnSpc>
              <a:spcBef>
                <a:spcPts val="0"/>
              </a:spcBef>
              <a:spcAft>
                <a:spcPts val="0"/>
              </a:spcAft>
              <a:buClr>
                <a:srgbClr val="1E3D7D"/>
              </a:buClr>
              <a:buSzPts val="2800"/>
              <a:buFont typeface="Arial"/>
              <a:buNone/>
            </a:pPr>
            <a:endParaRPr lang="en-US" dirty="0"/>
          </a:p>
          <a:p>
            <a:pPr marL="457200" marR="0" lvl="0" indent="-228600" algn="l" rtl="0">
              <a:lnSpc>
                <a:spcPct val="100000"/>
              </a:lnSpc>
              <a:spcBef>
                <a:spcPts val="0"/>
              </a:spcBef>
              <a:spcAft>
                <a:spcPts val="0"/>
              </a:spcAft>
              <a:buClr>
                <a:srgbClr val="1E3D7D"/>
              </a:buClr>
              <a:buSzPts val="2800"/>
              <a:buFont typeface="Arial"/>
              <a:buNone/>
            </a:pPr>
            <a:endParaRPr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7204907-BDB7-1354-7DFA-3907308BB955}"/>
                  </a:ext>
                </a:extLst>
              </p:cNvPr>
              <p:cNvSpPr txBox="1"/>
              <p:nvPr/>
            </p:nvSpPr>
            <p:spPr>
              <a:xfrm>
                <a:off x="4014379" y="1906469"/>
                <a:ext cx="1555148" cy="70814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0.8</m:t>
                                </m:r>
                              </m:e>
                              <m:e>
                                <m:r>
                                  <a:rPr lang="en-US" sz="2400" b="0" i="1" smtClean="0">
                                    <a:latin typeface="Cambria Math" panose="02040503050406030204" pitchFamily="18" charset="0"/>
                                  </a:rPr>
                                  <m:t>0.2</m:t>
                                </m:r>
                              </m:e>
                            </m:mr>
                            <m:mr>
                              <m:e>
                                <m:r>
                                  <a:rPr lang="en-US" sz="2400" b="0" i="1" smtClean="0">
                                    <a:latin typeface="Cambria Math" panose="02040503050406030204" pitchFamily="18" charset="0"/>
                                  </a:rPr>
                                  <m:t>0.3</m:t>
                                </m:r>
                              </m:e>
                              <m:e>
                                <m:r>
                                  <a:rPr lang="en-US" sz="2400" b="0" i="1" smtClean="0">
                                    <a:latin typeface="Cambria Math" panose="02040503050406030204" pitchFamily="18" charset="0"/>
                                  </a:rPr>
                                  <m:t>0.7</m:t>
                                </m:r>
                              </m:e>
                            </m:mr>
                          </m:m>
                        </m:e>
                      </m:d>
                    </m:oMath>
                  </m:oMathPara>
                </a14:m>
                <a:endParaRPr lang="en-US" sz="2400" dirty="0"/>
              </a:p>
            </p:txBody>
          </p:sp>
        </mc:Choice>
        <mc:Fallback>
          <p:sp>
            <p:nvSpPr>
              <p:cNvPr id="5" name="TextBox 4">
                <a:extLst>
                  <a:ext uri="{FF2B5EF4-FFF2-40B4-BE49-F238E27FC236}">
                    <a16:creationId xmlns:a16="http://schemas.microsoft.com/office/drawing/2014/main" id="{87204907-BDB7-1354-7DFA-3907308BB955}"/>
                  </a:ext>
                </a:extLst>
              </p:cNvPr>
              <p:cNvSpPr txBox="1">
                <a:spLocks noRot="1" noChangeAspect="1" noMove="1" noResize="1" noEditPoints="1" noAdjustHandles="1" noChangeArrowheads="1" noChangeShapeType="1" noTextEdit="1"/>
              </p:cNvSpPr>
              <p:nvPr/>
            </p:nvSpPr>
            <p:spPr>
              <a:xfrm>
                <a:off x="4014379" y="1906469"/>
                <a:ext cx="1555148" cy="708143"/>
              </a:xfrm>
              <a:prstGeom prst="rect">
                <a:avLst/>
              </a:prstGeom>
              <a:blipFill>
                <a:blip r:embed="rId3"/>
                <a:stretch>
                  <a:fillRect b="-892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E756280-4463-15FF-4CAF-D0B44D0F6DEB}"/>
              </a:ext>
            </a:extLst>
          </p:cNvPr>
          <p:cNvSpPr txBox="1"/>
          <p:nvPr/>
        </p:nvSpPr>
        <p:spPr>
          <a:xfrm>
            <a:off x="1272454" y="1399250"/>
            <a:ext cx="5965095"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So, the transition matrix with two states, viz iPhone and android is the following</a:t>
            </a:r>
          </a:p>
        </p:txBody>
      </p:sp>
      <p:sp>
        <p:nvSpPr>
          <p:cNvPr id="9" name="TextBox 8">
            <a:extLst>
              <a:ext uri="{FF2B5EF4-FFF2-40B4-BE49-F238E27FC236}">
                <a16:creationId xmlns:a16="http://schemas.microsoft.com/office/drawing/2014/main" id="{4C81FB1F-FCB7-7316-597B-23B684F3D867}"/>
              </a:ext>
            </a:extLst>
          </p:cNvPr>
          <p:cNvSpPr txBox="1"/>
          <p:nvPr/>
        </p:nvSpPr>
        <p:spPr>
          <a:xfrm>
            <a:off x="1272454" y="3364597"/>
            <a:ext cx="4576894"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After some steps the process will start to look something like</a:t>
            </a:r>
          </a:p>
        </p:txBody>
      </p:sp>
      <p:pic>
        <p:nvPicPr>
          <p:cNvPr id="1026" name="Picture 2">
            <a:extLst>
              <a:ext uri="{FF2B5EF4-FFF2-40B4-BE49-F238E27FC236}">
                <a16:creationId xmlns:a16="http://schemas.microsoft.com/office/drawing/2014/main" id="{828A36D8-9AF2-DD35-19A7-4EA7353FA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6268" y="3973277"/>
            <a:ext cx="5031370" cy="232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748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d1b9d3782d_0_3"/>
          <p:cNvSpPr txBox="1">
            <a:spLocks noGrp="1"/>
          </p:cNvSpPr>
          <p:nvPr>
            <p:ph type="body" idx="1"/>
          </p:nvPr>
        </p:nvSpPr>
        <p:spPr>
          <a:xfrm>
            <a:off x="245363" y="100111"/>
            <a:ext cx="9217291" cy="967800"/>
          </a:xfrm>
          <a:prstGeom prst="rect">
            <a:avLst/>
          </a:prstGeom>
          <a:noFill/>
          <a:ln>
            <a:noFill/>
          </a:ln>
        </p:spPr>
        <p:txBody>
          <a:bodyPr spcFirstLastPara="1" wrap="square" lIns="91425" tIns="45700" rIns="91425" bIns="45700" anchor="t" anchorCtr="0">
            <a:noAutofit/>
          </a:bodyPr>
          <a:lstStyle/>
          <a:p>
            <a:r>
              <a:rPr lang="en-US" dirty="0"/>
              <a:t>Example of a Markov Chain and its convergence</a:t>
            </a:r>
          </a:p>
          <a:p>
            <a:pPr marL="457200" marR="0" lvl="0" indent="-228600" algn="l" rtl="0">
              <a:lnSpc>
                <a:spcPct val="100000"/>
              </a:lnSpc>
              <a:spcBef>
                <a:spcPts val="0"/>
              </a:spcBef>
              <a:spcAft>
                <a:spcPts val="0"/>
              </a:spcAft>
              <a:buClr>
                <a:srgbClr val="1E3D7D"/>
              </a:buClr>
              <a:buSzPts val="2800"/>
              <a:buFont typeface="Arial"/>
              <a:buNone/>
            </a:pPr>
            <a:endParaRPr lang="en-US" dirty="0"/>
          </a:p>
          <a:p>
            <a:pPr marL="457200" marR="0" lvl="0" indent="-228600" algn="l" rtl="0">
              <a:lnSpc>
                <a:spcPct val="100000"/>
              </a:lnSpc>
              <a:spcBef>
                <a:spcPts val="0"/>
              </a:spcBef>
              <a:spcAft>
                <a:spcPts val="0"/>
              </a:spcAft>
              <a:buClr>
                <a:srgbClr val="1E3D7D"/>
              </a:buClr>
              <a:buSzPts val="2800"/>
              <a:buFont typeface="Arial"/>
              <a:buNone/>
            </a:pPr>
            <a:endParaRPr lang="en-US" dirty="0"/>
          </a:p>
          <a:p>
            <a:pPr marL="457200" marR="0" lvl="0" indent="-228600" algn="l" rtl="0">
              <a:lnSpc>
                <a:spcPct val="100000"/>
              </a:lnSpc>
              <a:spcBef>
                <a:spcPts val="0"/>
              </a:spcBef>
              <a:spcAft>
                <a:spcPts val="0"/>
              </a:spcAft>
              <a:buClr>
                <a:srgbClr val="1E3D7D"/>
              </a:buClr>
              <a:buSzPts val="2800"/>
              <a:buFont typeface="Arial"/>
              <a:buNone/>
            </a:pPr>
            <a:endParaRPr dirty="0"/>
          </a:p>
        </p:txBody>
      </p:sp>
      <p:sp>
        <p:nvSpPr>
          <p:cNvPr id="2" name="TextBox 1">
            <a:extLst>
              <a:ext uri="{FF2B5EF4-FFF2-40B4-BE49-F238E27FC236}">
                <a16:creationId xmlns:a16="http://schemas.microsoft.com/office/drawing/2014/main" id="{34FFE9DA-CAA6-45CE-FD12-8A53D83AC769}"/>
              </a:ext>
            </a:extLst>
          </p:cNvPr>
          <p:cNvSpPr txBox="1"/>
          <p:nvPr/>
        </p:nvSpPr>
        <p:spPr>
          <a:xfrm>
            <a:off x="1316182" y="1479730"/>
            <a:ext cx="9559636" cy="7386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are to find if and then where does the process converge.</a:t>
            </a:r>
          </a:p>
          <a:p>
            <a:r>
              <a:rPr lang="en-US" dirty="0">
                <a:latin typeface="Times New Roman" panose="02020603050405020304" pitchFamily="18" charset="0"/>
                <a:cs typeface="Times New Roman" panose="02020603050405020304" pitchFamily="18" charset="0"/>
              </a:rPr>
              <a:t>The following code gives the result that the transition matrix converges to the following matrix</a:t>
            </a:r>
          </a:p>
          <a:p>
            <a:endParaRPr lang="en-US" dirty="0">
              <a:latin typeface="Times New Roman" panose="02020603050405020304" pitchFamily="18" charset="0"/>
              <a:cs typeface="Times New Roman" panose="02020603050405020304" pitchFamily="18"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02A914BB-4A79-3B66-91CD-C23E7FCCBE1F}"/>
              </a:ext>
            </a:extLst>
          </p:cNvPr>
          <p:cNvPicPr>
            <a:picLocks noChangeAspect="1"/>
          </p:cNvPicPr>
          <p:nvPr/>
        </p:nvPicPr>
        <p:blipFill>
          <a:blip r:embed="rId3"/>
          <a:stretch>
            <a:fillRect/>
          </a:stretch>
        </p:blipFill>
        <p:spPr>
          <a:xfrm>
            <a:off x="1316182" y="2308449"/>
            <a:ext cx="3990079" cy="252222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59F6261D-698A-35AA-F02F-836D71FC2851}"/>
              </a:ext>
            </a:extLst>
          </p:cNvPr>
          <p:cNvPicPr>
            <a:picLocks noChangeAspect="1"/>
          </p:cNvPicPr>
          <p:nvPr/>
        </p:nvPicPr>
        <p:blipFill>
          <a:blip r:embed="rId4"/>
          <a:stretch>
            <a:fillRect/>
          </a:stretch>
        </p:blipFill>
        <p:spPr>
          <a:xfrm>
            <a:off x="7342909" y="2630213"/>
            <a:ext cx="3293636" cy="1982281"/>
          </a:xfrm>
          <a:prstGeom prst="rect">
            <a:avLst/>
          </a:prstGeom>
        </p:spPr>
      </p:pic>
    </p:spTree>
    <p:extLst>
      <p:ext uri="{BB962C8B-B14F-4D97-AF65-F5344CB8AC3E}">
        <p14:creationId xmlns:p14="http://schemas.microsoft.com/office/powerpoint/2010/main" val="100663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d1b9d3782d_0_3"/>
          <p:cNvSpPr txBox="1">
            <a:spLocks noGrp="1"/>
          </p:cNvSpPr>
          <p:nvPr>
            <p:ph type="body" idx="1"/>
          </p:nvPr>
        </p:nvSpPr>
        <p:spPr>
          <a:xfrm>
            <a:off x="245364" y="100111"/>
            <a:ext cx="6996000" cy="967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1E3D7D"/>
              </a:buClr>
              <a:buSzPts val="2800"/>
              <a:buFont typeface="Arial"/>
              <a:buNone/>
            </a:pPr>
            <a:r>
              <a:rPr lang="en-IN"/>
              <a:t>Convergence </a:t>
            </a:r>
            <a:endParaRPr/>
          </a:p>
        </p:txBody>
      </p:sp>
      <p:pic>
        <p:nvPicPr>
          <p:cNvPr id="3" name="Picture 2">
            <a:extLst>
              <a:ext uri="{FF2B5EF4-FFF2-40B4-BE49-F238E27FC236}">
                <a16:creationId xmlns:a16="http://schemas.microsoft.com/office/drawing/2014/main" id="{837AD309-6834-D9EC-06AC-C2662D5CB468}"/>
              </a:ext>
            </a:extLst>
          </p:cNvPr>
          <p:cNvPicPr>
            <a:picLocks noChangeAspect="1"/>
          </p:cNvPicPr>
          <p:nvPr/>
        </p:nvPicPr>
        <p:blipFill>
          <a:blip r:embed="rId3"/>
          <a:stretch>
            <a:fillRect/>
          </a:stretch>
        </p:blipFill>
        <p:spPr>
          <a:xfrm>
            <a:off x="3214253" y="2486475"/>
            <a:ext cx="5250874" cy="3518085"/>
          </a:xfrm>
          <a:prstGeom prst="rect">
            <a:avLst/>
          </a:prstGeom>
        </p:spPr>
      </p:pic>
      <p:sp>
        <p:nvSpPr>
          <p:cNvPr id="4" name="TextBox 3">
            <a:extLst>
              <a:ext uri="{FF2B5EF4-FFF2-40B4-BE49-F238E27FC236}">
                <a16:creationId xmlns:a16="http://schemas.microsoft.com/office/drawing/2014/main" id="{43C505C3-86F6-A9C0-76D5-E0513CA73B15}"/>
              </a:ext>
            </a:extLst>
          </p:cNvPr>
          <p:cNvSpPr txBox="1"/>
          <p:nvPr/>
        </p:nvSpPr>
        <p:spPr>
          <a:xfrm>
            <a:off x="1260764" y="1515583"/>
            <a:ext cx="9417963" cy="52322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We can verify it intuitively , that even if we start with 90% iPhone users and 10% Android users we will eventually converge to </a:t>
            </a:r>
          </a:p>
          <a:p>
            <a:r>
              <a:rPr lang="en-US" dirty="0">
                <a:latin typeface="Times New Roman" panose="02020603050405020304" pitchFamily="18" charset="0"/>
                <a:cs typeface="Times New Roman" panose="02020603050405020304" pitchFamily="18" charset="0"/>
              </a:rPr>
              <a:t>60% iPhone and 40% Android users, according to the limiting distribution of the transition Matrix</a:t>
            </a:r>
          </a:p>
        </p:txBody>
      </p:sp>
    </p:spTree>
    <p:extLst>
      <p:ext uri="{BB962C8B-B14F-4D97-AF65-F5344CB8AC3E}">
        <p14:creationId xmlns:p14="http://schemas.microsoft.com/office/powerpoint/2010/main" val="295261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E3D7D"/>
              </a:buClr>
              <a:buSzPts val="2800"/>
              <a:buNone/>
            </a:pPr>
            <a:r>
              <a:rPr lang="en-IN" dirty="0">
                <a:latin typeface="+mj-lt"/>
                <a:cs typeface="Times New Roman" panose="02020603050405020304" pitchFamily="18" charset="0"/>
              </a:rPr>
              <a:t>Brief Overview of Statistical Inference</a:t>
            </a:r>
            <a:endParaRPr dirty="0">
              <a:latin typeface="+mj-lt"/>
              <a:cs typeface="Times New Roman" panose="02020603050405020304" pitchFamily="18" charset="0"/>
            </a:endParaRPr>
          </a:p>
        </p:txBody>
      </p:sp>
      <p:sp>
        <p:nvSpPr>
          <p:cNvPr id="76" name="Google Shape;76;p2"/>
          <p:cNvSpPr txBox="1"/>
          <p:nvPr/>
        </p:nvSpPr>
        <p:spPr>
          <a:xfrm>
            <a:off x="926275" y="1258783"/>
            <a:ext cx="10758906" cy="332394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2000"/>
              <a:buFont typeface="Wingdings" pitchFamily="2" charset="2"/>
              <a:buChar char="v"/>
            </a:pPr>
            <a:r>
              <a:rPr lang="en-IN"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The main idea of statistical inference is straightforward, in fact very trivial in day-to-day life.</a:t>
            </a:r>
            <a:endParaRPr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rgbClr val="000000"/>
              </a:buClr>
              <a:buSzPts val="2000"/>
              <a:buFont typeface="Wingdings" pitchFamily="2" charset="2"/>
              <a:buChar char="v"/>
            </a:pPr>
            <a:r>
              <a:rPr lang="en-IN"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In real life we want to make decision about future from the experiences we had.</a:t>
            </a:r>
            <a:endParaRPr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rgbClr val="000000"/>
              </a:buClr>
              <a:buSzPts val="2000"/>
              <a:buFont typeface="Wingdings" pitchFamily="2" charset="2"/>
              <a:buChar char="v"/>
            </a:pPr>
            <a:r>
              <a:rPr lang="en-IN"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In inferential statistics we assume that any phenomenon or data that we observe comes from an underlying population or theoretical distribution.</a:t>
            </a:r>
            <a:endParaRPr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rgbClr val="000000"/>
              </a:buClr>
              <a:buSzPts val="2000"/>
              <a:buFont typeface="Wingdings" pitchFamily="2" charset="2"/>
              <a:buChar char="v"/>
            </a:pPr>
            <a:r>
              <a:rPr lang="en-IN"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And our target is to infer properties about the population distribution using data analysis.</a:t>
            </a:r>
            <a:endParaRPr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rgbClr val="000000"/>
              </a:buClr>
              <a:buSzPts val="2000"/>
              <a:buFont typeface="Wingdings" pitchFamily="2" charset="2"/>
              <a:buChar char="v"/>
            </a:pPr>
            <a:r>
              <a:rPr lang="en-IN"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In machine learning, inference is often interchangeably used to mean, make a prediction from an already trained model.</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78"/>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E3D7D"/>
              </a:buClr>
              <a:buSzPts val="2800"/>
              <a:buNone/>
            </a:pPr>
            <a:r>
              <a:rPr lang="en-IN" dirty="0"/>
              <a:t>Convergence of the MCMC Process</a:t>
            </a:r>
            <a:endParaRPr dirty="0"/>
          </a:p>
        </p:txBody>
      </p:sp>
      <mc:AlternateContent xmlns:mc="http://schemas.openxmlformats.org/markup-compatibility/2006">
        <mc:Choice xmlns:a14="http://schemas.microsoft.com/office/drawing/2010/main" Requires="a14">
          <p:sp>
            <p:nvSpPr>
              <p:cNvPr id="236" name="Google Shape;236;p78"/>
              <p:cNvSpPr txBox="1"/>
              <p:nvPr/>
            </p:nvSpPr>
            <p:spPr>
              <a:xfrm>
                <a:off x="1160162" y="1387693"/>
                <a:ext cx="10311402" cy="326240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IN" sz="2000" dirty="0">
                    <a:latin typeface="Times New Roman" panose="02020603050405020304" pitchFamily="18" charset="0"/>
                    <a:cs typeface="Times New Roman" panose="02020603050405020304" pitchFamily="18" charset="0"/>
                  </a:rPr>
                  <a:t>In MCMC, while sampling from an unknown distribution (say F) our purpose is to find out if the Markov Chain ultimately converge to the </a:t>
                </a:r>
                <a:r>
                  <a:rPr lang="en-IN" sz="2000" dirty="0">
                    <a:solidFill>
                      <a:schemeClr val="dk1"/>
                    </a:solidFill>
                    <a:latin typeface="Times New Roman" panose="02020603050405020304" pitchFamily="18" charset="0"/>
                    <a:cs typeface="Times New Roman" panose="02020603050405020304" pitchFamily="18" charset="0"/>
                  </a:rPr>
                  <a:t>unknown distribution.</a:t>
                </a:r>
              </a:p>
              <a:p>
                <a:pPr marL="457200" lvl="0" indent="-317500" algn="l" rtl="0">
                  <a:spcBef>
                    <a:spcPts val="0"/>
                  </a:spcBef>
                  <a:spcAft>
                    <a:spcPts val="0"/>
                  </a:spcAft>
                  <a:buClr>
                    <a:schemeClr val="dk1"/>
                  </a:buClr>
                  <a:buSzPts val="1400"/>
                  <a:buChar char="❖"/>
                </a:pPr>
                <a:r>
                  <a:rPr lang="en-IN" sz="2000" dirty="0">
                    <a:solidFill>
                      <a:schemeClr val="dk1"/>
                    </a:solidFill>
                    <a:latin typeface="Times New Roman" panose="02020603050405020304" pitchFamily="18" charset="0"/>
                    <a:cs typeface="Times New Roman" panose="02020603050405020304" pitchFamily="18" charset="0"/>
                  </a:rPr>
                  <a:t>In MCMC for a continuous distribution, the MTK(Markov Transition Kernel) is </a:t>
                </a:r>
                <a14:m>
                  <m:oMath xmlns:m="http://schemas.openxmlformats.org/officeDocument/2006/math">
                    <m:r>
                      <a:rPr lang="en-IN" sz="2000" b="0" i="1" smtClean="0">
                        <a:solidFill>
                          <a:schemeClr val="dk1"/>
                        </a:solidFill>
                        <a:latin typeface="Cambria Math" panose="02040503050406030204" pitchFamily="18" charset="0"/>
                      </a:rPr>
                      <m:t>𝑃</m:t>
                    </m:r>
                    <m:d>
                      <m:dPr>
                        <m:ctrlPr>
                          <a:rPr lang="en-US" sz="2000" b="0" i="1" smtClean="0">
                            <a:solidFill>
                              <a:schemeClr val="dk1"/>
                            </a:solidFill>
                            <a:latin typeface="Cambria Math" panose="02040503050406030204" pitchFamily="18" charset="0"/>
                          </a:rPr>
                        </m:ctrlPr>
                      </m:dPr>
                      <m:e>
                        <m:r>
                          <a:rPr lang="en-US" sz="2000" b="0" i="1" smtClean="0">
                            <a:solidFill>
                              <a:schemeClr val="dk1"/>
                            </a:solidFill>
                            <a:latin typeface="Cambria Math" panose="02040503050406030204" pitchFamily="18" charset="0"/>
                          </a:rPr>
                          <m:t>𝑥</m:t>
                        </m:r>
                        <m:r>
                          <a:rPr lang="en-US" sz="2000" b="0" i="1" smtClean="0">
                            <a:solidFill>
                              <a:schemeClr val="dk1"/>
                            </a:solidFill>
                            <a:latin typeface="Cambria Math" panose="02040503050406030204" pitchFamily="18" charset="0"/>
                          </a:rPr>
                          <m:t>,</m:t>
                        </m:r>
                        <m:r>
                          <a:rPr lang="en-US" sz="2000" b="0" i="1" smtClean="0">
                            <a:solidFill>
                              <a:schemeClr val="dk1"/>
                            </a:solidFill>
                            <a:latin typeface="Cambria Math" panose="02040503050406030204" pitchFamily="18" charset="0"/>
                          </a:rPr>
                          <m:t>𝐴</m:t>
                        </m:r>
                      </m:e>
                    </m:d>
                    <m:r>
                      <a:rPr lang="en-US" sz="2000" b="0" i="1" smtClean="0">
                        <a:solidFill>
                          <a:schemeClr val="dk1"/>
                        </a:solidFill>
                        <a:latin typeface="Cambria Math" panose="02040503050406030204" pitchFamily="18" charset="0"/>
                      </a:rPr>
                      <m:t>=</m:t>
                    </m:r>
                    <m:r>
                      <a:rPr lang="en-US" sz="2000" b="0" i="1" smtClean="0">
                        <a:solidFill>
                          <a:schemeClr val="dk1"/>
                        </a:solidFill>
                        <a:latin typeface="Cambria Math" panose="02040503050406030204" pitchFamily="18" charset="0"/>
                      </a:rPr>
                      <m:t>𝑃</m:t>
                    </m:r>
                    <m:r>
                      <a:rPr lang="en-US" sz="2000" b="0" i="1" smtClean="0">
                        <a:solidFill>
                          <a:schemeClr val="dk1"/>
                        </a:solidFill>
                        <a:latin typeface="Cambria Math" panose="02040503050406030204" pitchFamily="18" charset="0"/>
                      </a:rPr>
                      <m:t>(</m:t>
                    </m:r>
                    <m:sSub>
                      <m:sSubPr>
                        <m:ctrlPr>
                          <a:rPr lang="en-US" sz="2000" b="0" i="1" smtClean="0">
                            <a:solidFill>
                              <a:schemeClr val="dk1"/>
                            </a:solidFill>
                            <a:latin typeface="Cambria Math" panose="02040503050406030204" pitchFamily="18" charset="0"/>
                          </a:rPr>
                        </m:ctrlPr>
                      </m:sSubPr>
                      <m:e>
                        <m:r>
                          <a:rPr lang="en-US" sz="2000" b="0" i="1" smtClean="0">
                            <a:solidFill>
                              <a:schemeClr val="dk1"/>
                            </a:solidFill>
                            <a:latin typeface="Cambria Math" panose="02040503050406030204" pitchFamily="18" charset="0"/>
                          </a:rPr>
                          <m:t>𝑋</m:t>
                        </m:r>
                      </m:e>
                      <m:sub>
                        <m:r>
                          <a:rPr lang="en-US" sz="2000" b="0" i="1" smtClean="0">
                            <a:solidFill>
                              <a:schemeClr val="dk1"/>
                            </a:solidFill>
                            <a:latin typeface="Cambria Math" panose="02040503050406030204" pitchFamily="18" charset="0"/>
                          </a:rPr>
                          <m:t>1</m:t>
                        </m:r>
                      </m:sub>
                    </m:sSub>
                    <m:r>
                      <a:rPr lang="en-US" sz="2000" b="0" i="1" smtClean="0">
                        <a:solidFill>
                          <a:schemeClr val="dk1"/>
                        </a:solidFill>
                        <a:latin typeface="Cambria Math" panose="02040503050406030204" pitchFamily="18" charset="0"/>
                        <a:ea typeface="Cambria Math" panose="02040503050406030204" pitchFamily="18" charset="0"/>
                      </a:rPr>
                      <m:t>∈</m:t>
                    </m:r>
                    <m:r>
                      <a:rPr lang="en-US" sz="2000" b="0" i="1" smtClean="0">
                        <a:solidFill>
                          <a:schemeClr val="dk1"/>
                        </a:solidFill>
                        <a:latin typeface="Cambria Math" panose="02040503050406030204" pitchFamily="18" charset="0"/>
                        <a:ea typeface="Cambria Math" panose="02040503050406030204" pitchFamily="18" charset="0"/>
                      </a:rPr>
                      <m:t>𝐴</m:t>
                    </m:r>
                    <m:r>
                      <a:rPr lang="en-US" sz="2000" b="0" i="1" smtClean="0">
                        <a:solidFill>
                          <a:schemeClr val="dk1"/>
                        </a:solidFill>
                        <a:latin typeface="Cambria Math" panose="02040503050406030204" pitchFamily="18" charset="0"/>
                        <a:ea typeface="Cambria Math" panose="02040503050406030204" pitchFamily="18" charset="0"/>
                      </a:rPr>
                      <m:t>|</m:t>
                    </m:r>
                    <m:sSub>
                      <m:sSubPr>
                        <m:ctrlPr>
                          <a:rPr lang="en-US" sz="2000" b="0" i="1" smtClean="0">
                            <a:solidFill>
                              <a:schemeClr val="dk1"/>
                            </a:solidFill>
                            <a:latin typeface="Cambria Math" panose="02040503050406030204" pitchFamily="18" charset="0"/>
                            <a:ea typeface="Cambria Math" panose="02040503050406030204" pitchFamily="18" charset="0"/>
                          </a:rPr>
                        </m:ctrlPr>
                      </m:sSubPr>
                      <m:e>
                        <m:r>
                          <a:rPr lang="en-US" sz="2000" b="0" i="1" smtClean="0">
                            <a:solidFill>
                              <a:schemeClr val="dk1"/>
                            </a:solidFill>
                            <a:latin typeface="Cambria Math" panose="02040503050406030204" pitchFamily="18" charset="0"/>
                            <a:ea typeface="Cambria Math" panose="02040503050406030204" pitchFamily="18" charset="0"/>
                          </a:rPr>
                          <m:t>𝑋</m:t>
                        </m:r>
                      </m:e>
                      <m:sub>
                        <m:r>
                          <a:rPr lang="en-US" sz="2000" b="0" i="1" smtClean="0">
                            <a:solidFill>
                              <a:schemeClr val="dk1"/>
                            </a:solidFill>
                            <a:latin typeface="Cambria Math" panose="02040503050406030204" pitchFamily="18" charset="0"/>
                            <a:ea typeface="Cambria Math" panose="02040503050406030204" pitchFamily="18" charset="0"/>
                          </a:rPr>
                          <m:t>0</m:t>
                        </m:r>
                      </m:sub>
                    </m:sSub>
                    <m:r>
                      <a:rPr lang="en-US" sz="2000" b="0" i="1" smtClean="0">
                        <a:solidFill>
                          <a:schemeClr val="dk1"/>
                        </a:solidFill>
                        <a:latin typeface="Cambria Math" panose="02040503050406030204" pitchFamily="18" charset="0"/>
                        <a:ea typeface="Cambria Math" panose="02040503050406030204" pitchFamily="18" charset="0"/>
                      </a:rPr>
                      <m:t>=</m:t>
                    </m:r>
                    <m:r>
                      <a:rPr lang="en-US" sz="2000" b="0" i="1" smtClean="0">
                        <a:solidFill>
                          <a:schemeClr val="dk1"/>
                        </a:solidFill>
                        <a:latin typeface="Cambria Math" panose="02040503050406030204" pitchFamily="18" charset="0"/>
                        <a:ea typeface="Cambria Math" panose="02040503050406030204" pitchFamily="18" charset="0"/>
                      </a:rPr>
                      <m:t>𝑥</m:t>
                    </m:r>
                    <m:r>
                      <a:rPr lang="en-US" sz="2000" b="0" i="1" smtClean="0">
                        <a:solidFill>
                          <a:schemeClr val="dk1"/>
                        </a:solidFill>
                        <a:latin typeface="Cambria Math" panose="02040503050406030204" pitchFamily="18" charset="0"/>
                      </a:rPr>
                      <m:t>)</m:t>
                    </m:r>
                  </m:oMath>
                </a14:m>
                <a:r>
                  <a:rPr lang="en-US" sz="2000" dirty="0">
                    <a:solidFill>
                      <a:schemeClr val="dk1"/>
                    </a:solidFill>
                    <a:latin typeface="Times New Roman" panose="02020603050405020304" pitchFamily="18" charset="0"/>
                    <a:cs typeface="Times New Roman" panose="02020603050405020304" pitchFamily="18" charset="0"/>
                  </a:rPr>
                  <a:t>.</a:t>
                </a:r>
              </a:p>
              <a:p>
                <a:pPr marL="457200" lvl="0" indent="-317500" algn="l" rtl="0">
                  <a:spcBef>
                    <a:spcPts val="0"/>
                  </a:spcBef>
                  <a:spcAft>
                    <a:spcPts val="0"/>
                  </a:spcAft>
                  <a:buClr>
                    <a:schemeClr val="dk1"/>
                  </a:buClr>
                  <a:buSzPts val="1400"/>
                  <a:buChar char="❖"/>
                </a:pPr>
                <a:r>
                  <a:rPr lang="en-US" sz="2000" dirty="0">
                    <a:solidFill>
                      <a:schemeClr val="dk1"/>
                    </a:solidFill>
                    <a:latin typeface="Times New Roman" panose="02020603050405020304" pitchFamily="18" charset="0"/>
                    <a:cs typeface="Times New Roman" panose="02020603050405020304" pitchFamily="18" charset="0"/>
                  </a:rPr>
                  <a:t>For a Markov Transition kernel </a:t>
                </a:r>
                <a14:m>
                  <m:oMath xmlns:m="http://schemas.openxmlformats.org/officeDocument/2006/math">
                    <m:r>
                      <a:rPr lang="en-US" sz="2000" b="0" i="1" smtClean="0">
                        <a:solidFill>
                          <a:schemeClr val="dk1"/>
                        </a:solidFill>
                        <a:latin typeface="Cambria Math" panose="02040503050406030204" pitchFamily="18" charset="0"/>
                      </a:rPr>
                      <m:t>𝑃</m:t>
                    </m:r>
                  </m:oMath>
                </a14:m>
                <a:r>
                  <a:rPr lang="en-US" sz="2000" dirty="0">
                    <a:solidFill>
                      <a:schemeClr val="dk1"/>
                    </a:solidFill>
                    <a:latin typeface="Times New Roman" panose="02020603050405020304" pitchFamily="18" charset="0"/>
                    <a:cs typeface="Times New Roman" panose="02020603050405020304" pitchFamily="18" charset="0"/>
                  </a:rPr>
                  <a:t> the distribution </a:t>
                </a:r>
                <a14:m>
                  <m:oMath xmlns:m="http://schemas.openxmlformats.org/officeDocument/2006/math">
                    <m:r>
                      <a:rPr lang="en-US" sz="2000" b="0" i="1" dirty="0" smtClean="0">
                        <a:solidFill>
                          <a:schemeClr val="dk1"/>
                        </a:solidFill>
                        <a:latin typeface="Cambria Math" panose="02040503050406030204" pitchFamily="18" charset="0"/>
                      </a:rPr>
                      <m:t>𝐹</m:t>
                    </m:r>
                  </m:oMath>
                </a14:m>
                <a:r>
                  <a:rPr lang="en-US" sz="2000" dirty="0">
                    <a:solidFill>
                      <a:schemeClr val="dk1"/>
                    </a:solidFill>
                    <a:latin typeface="Times New Roman" panose="02020603050405020304" pitchFamily="18" charset="0"/>
                    <a:cs typeface="Times New Roman" panose="02020603050405020304" pitchFamily="18" charset="0"/>
                  </a:rPr>
                  <a:t> will be called invariant or stationary distribution if </a:t>
                </a:r>
                <a14:m>
                  <m:oMath xmlns:m="http://schemas.openxmlformats.org/officeDocument/2006/math">
                    <m:r>
                      <a:rPr lang="en-US" sz="2000" b="0" i="1" smtClean="0">
                        <a:solidFill>
                          <a:schemeClr val="dk1"/>
                        </a:solidFill>
                        <a:latin typeface="Cambria Math" panose="02040503050406030204" pitchFamily="18" charset="0"/>
                      </a:rPr>
                      <m:t>𝐹𝑃</m:t>
                    </m:r>
                    <m:r>
                      <a:rPr lang="en-US" sz="2000" b="0" i="1" smtClean="0">
                        <a:solidFill>
                          <a:schemeClr val="dk1"/>
                        </a:solidFill>
                        <a:latin typeface="Cambria Math" panose="02040503050406030204" pitchFamily="18" charset="0"/>
                      </a:rPr>
                      <m:t>=</m:t>
                    </m:r>
                    <m:r>
                      <a:rPr lang="en-US" sz="2000" b="0" i="1" smtClean="0">
                        <a:solidFill>
                          <a:schemeClr val="dk1"/>
                        </a:solidFill>
                        <a:latin typeface="Cambria Math" panose="02040503050406030204" pitchFamily="18" charset="0"/>
                      </a:rPr>
                      <m:t>𝐹</m:t>
                    </m:r>
                  </m:oMath>
                </a14:m>
                <a:r>
                  <a:rPr lang="en-US" sz="2000" dirty="0">
                    <a:solidFill>
                      <a:schemeClr val="dk1"/>
                    </a:solidFill>
                    <a:latin typeface="Times New Roman" panose="02020603050405020304" pitchFamily="18" charset="0"/>
                    <a:cs typeface="Times New Roman" panose="02020603050405020304" pitchFamily="18" charset="0"/>
                  </a:rPr>
                  <a:t>.</a:t>
                </a:r>
              </a:p>
              <a:p>
                <a:pPr marL="457200" lvl="0" indent="-317500" algn="l" rtl="0">
                  <a:spcBef>
                    <a:spcPts val="0"/>
                  </a:spcBef>
                  <a:spcAft>
                    <a:spcPts val="0"/>
                  </a:spcAft>
                  <a:buClr>
                    <a:schemeClr val="dk1"/>
                  </a:buClr>
                  <a:buSzPts val="1400"/>
                  <a:buChar char="❖"/>
                </a:pPr>
                <a14:m>
                  <m:oMath xmlns:m="http://schemas.openxmlformats.org/officeDocument/2006/math">
                    <m:r>
                      <a:rPr lang="en-US" sz="2000" b="0" i="1" smtClean="0">
                        <a:solidFill>
                          <a:schemeClr val="dk1"/>
                        </a:solidFill>
                        <a:latin typeface="Cambria Math" panose="02040503050406030204" pitchFamily="18" charset="0"/>
                      </a:rPr>
                      <m:t>𝐴</m:t>
                    </m:r>
                    <m:r>
                      <a:rPr lang="en-US" sz="2000" b="0" i="1" smtClean="0">
                        <a:solidFill>
                          <a:schemeClr val="dk1"/>
                        </a:solidFill>
                        <a:latin typeface="Cambria Math" panose="02040503050406030204" pitchFamily="18" charset="0"/>
                        <a:ea typeface="Cambria Math" panose="02040503050406030204" pitchFamily="18" charset="0"/>
                      </a:rPr>
                      <m:t>⊃</m:t>
                    </m:r>
                    <m:r>
                      <a:rPr lang="en-US" sz="2000" b="0" i="1" smtClean="0">
                        <a:solidFill>
                          <a:schemeClr val="dk1"/>
                        </a:solidFill>
                        <a:latin typeface="Cambria Math" panose="02040503050406030204" pitchFamily="18" charset="0"/>
                        <a:ea typeface="Cambria Math" panose="02040503050406030204" pitchFamily="18" charset="0"/>
                      </a:rPr>
                      <m:t>𝐵</m:t>
                    </m:r>
                  </m:oMath>
                </a14:m>
                <a:r>
                  <a:rPr lang="en-US" sz="2000" dirty="0">
                    <a:solidFill>
                      <a:schemeClr val="dk1"/>
                    </a:solidFill>
                    <a:latin typeface="Times New Roman" panose="02020603050405020304" pitchFamily="18" charset="0"/>
                    <a:cs typeface="Times New Roman" panose="02020603050405020304" pitchFamily="18" charset="0"/>
                  </a:rPr>
                  <a:t> where </a:t>
                </a:r>
                <a14:m>
                  <m:oMath xmlns:m="http://schemas.openxmlformats.org/officeDocument/2006/math">
                    <m:r>
                      <a:rPr lang="en-US" sz="2000" b="0" i="1" dirty="0" smtClean="0">
                        <a:solidFill>
                          <a:schemeClr val="dk1"/>
                        </a:solidFill>
                        <a:latin typeface="Cambria Math" panose="02040503050406030204" pitchFamily="18" charset="0"/>
                      </a:rPr>
                      <m:t>𝐹</m:t>
                    </m:r>
                    <m:d>
                      <m:dPr>
                        <m:ctrlPr>
                          <a:rPr lang="en-US" sz="2000" b="0" i="1" dirty="0" smtClean="0">
                            <a:solidFill>
                              <a:schemeClr val="dk1"/>
                            </a:solidFill>
                            <a:latin typeface="Cambria Math" panose="02040503050406030204" pitchFamily="18" charset="0"/>
                          </a:rPr>
                        </m:ctrlPr>
                      </m:dPr>
                      <m:e>
                        <m:r>
                          <a:rPr lang="en-US" sz="2000" b="0" i="1" dirty="0" smtClean="0">
                            <a:solidFill>
                              <a:schemeClr val="dk1"/>
                            </a:solidFill>
                            <a:latin typeface="Cambria Math" panose="02040503050406030204" pitchFamily="18" charset="0"/>
                          </a:rPr>
                          <m:t>𝐵</m:t>
                        </m:r>
                      </m:e>
                    </m:d>
                    <m:r>
                      <a:rPr lang="en-US" sz="2000" b="0" i="1" dirty="0" smtClean="0">
                        <a:solidFill>
                          <a:schemeClr val="dk1"/>
                        </a:solidFill>
                        <a:latin typeface="Cambria Math" panose="02040503050406030204" pitchFamily="18" charset="0"/>
                      </a:rPr>
                      <m:t>&gt;0</m:t>
                    </m:r>
                  </m:oMath>
                </a14:m>
                <a:r>
                  <a:rPr lang="en-US" sz="2000" dirty="0">
                    <a:solidFill>
                      <a:schemeClr val="dk1"/>
                    </a:solidFill>
                    <a:latin typeface="Times New Roman" panose="02020603050405020304" pitchFamily="18" charset="0"/>
                    <a:cs typeface="Times New Roman" panose="02020603050405020304" pitchFamily="18" charset="0"/>
                  </a:rPr>
                  <a:t> then for a </a:t>
                </a:r>
                <a14:m>
                  <m:oMath xmlns:m="http://schemas.openxmlformats.org/officeDocument/2006/math">
                    <m:r>
                      <a:rPr lang="en-US" sz="2000" b="0" i="1" smtClean="0">
                        <a:solidFill>
                          <a:schemeClr val="dk1"/>
                        </a:solidFill>
                        <a:latin typeface="Cambria Math" panose="02040503050406030204" pitchFamily="18" charset="0"/>
                      </a:rPr>
                      <m:t>𝑛</m:t>
                    </m:r>
                    <m:r>
                      <a:rPr lang="en-US" sz="2000" b="0" i="1" smtClean="0">
                        <a:solidFill>
                          <a:schemeClr val="dk1"/>
                        </a:solidFill>
                        <a:latin typeface="Cambria Math" panose="02040503050406030204" pitchFamily="18" charset="0"/>
                      </a:rPr>
                      <m:t> </m:t>
                    </m:r>
                  </m:oMath>
                </a14:m>
                <a:r>
                  <a:rPr lang="en-US" sz="2000" dirty="0">
                    <a:solidFill>
                      <a:schemeClr val="dk1"/>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000" b="0" i="1" dirty="0" smtClean="0">
                            <a:solidFill>
                              <a:schemeClr val="dk1"/>
                            </a:solidFill>
                            <a:latin typeface="Cambria Math" panose="02040503050406030204" pitchFamily="18" charset="0"/>
                          </a:rPr>
                        </m:ctrlPr>
                      </m:sSupPr>
                      <m:e>
                        <m:r>
                          <a:rPr lang="en-US" sz="2000" b="0" i="1" dirty="0" smtClean="0">
                            <a:solidFill>
                              <a:schemeClr val="dk1"/>
                            </a:solidFill>
                            <a:latin typeface="Cambria Math" panose="02040503050406030204" pitchFamily="18" charset="0"/>
                          </a:rPr>
                          <m:t>𝑃</m:t>
                        </m:r>
                      </m:e>
                      <m:sup>
                        <m:r>
                          <a:rPr lang="en-US" sz="2000" b="0" i="1" dirty="0" smtClean="0">
                            <a:solidFill>
                              <a:schemeClr val="dk1"/>
                            </a:solidFill>
                            <a:latin typeface="Cambria Math" panose="02040503050406030204" pitchFamily="18" charset="0"/>
                          </a:rPr>
                          <m:t>𝑛</m:t>
                        </m:r>
                      </m:sup>
                    </m:sSup>
                    <m:d>
                      <m:dPr>
                        <m:ctrlPr>
                          <a:rPr lang="en-US" sz="2000" b="0" i="1" dirty="0" smtClean="0">
                            <a:solidFill>
                              <a:schemeClr val="dk1"/>
                            </a:solidFill>
                            <a:latin typeface="Cambria Math" panose="02040503050406030204" pitchFamily="18" charset="0"/>
                          </a:rPr>
                        </m:ctrlPr>
                      </m:dPr>
                      <m:e>
                        <m:r>
                          <a:rPr lang="en-US" sz="2000" b="0" i="1" dirty="0" smtClean="0">
                            <a:solidFill>
                              <a:schemeClr val="dk1"/>
                            </a:solidFill>
                            <a:latin typeface="Cambria Math" panose="02040503050406030204" pitchFamily="18" charset="0"/>
                          </a:rPr>
                          <m:t>𝑥</m:t>
                        </m:r>
                        <m:r>
                          <a:rPr lang="en-US" sz="2000" b="0" i="1" dirty="0" smtClean="0">
                            <a:solidFill>
                              <a:schemeClr val="dk1"/>
                            </a:solidFill>
                            <a:latin typeface="Cambria Math" panose="02040503050406030204" pitchFamily="18" charset="0"/>
                          </a:rPr>
                          <m:t>,</m:t>
                        </m:r>
                        <m:r>
                          <a:rPr lang="en-US" sz="2000" b="0" i="1" dirty="0" smtClean="0">
                            <a:solidFill>
                              <a:schemeClr val="dk1"/>
                            </a:solidFill>
                            <a:latin typeface="Cambria Math" panose="02040503050406030204" pitchFamily="18" charset="0"/>
                          </a:rPr>
                          <m:t>𝐵</m:t>
                        </m:r>
                      </m:e>
                    </m:d>
                    <m:r>
                      <a:rPr lang="en-US" sz="2000" b="0" i="1" dirty="0" smtClean="0">
                        <a:solidFill>
                          <a:schemeClr val="dk1"/>
                        </a:solidFill>
                        <a:latin typeface="Cambria Math" panose="02040503050406030204" pitchFamily="18" charset="0"/>
                      </a:rPr>
                      <m:t>&gt;0</m:t>
                    </m:r>
                  </m:oMath>
                </a14:m>
                <a:r>
                  <a:rPr lang="en-US" sz="2000" dirty="0">
                    <a:solidFill>
                      <a:schemeClr val="dk1"/>
                    </a:solidFill>
                    <a:latin typeface="Times New Roman" panose="02020603050405020304" pitchFamily="18" charset="0"/>
                    <a:cs typeface="Times New Roman" panose="02020603050405020304" pitchFamily="18" charset="0"/>
                  </a:rPr>
                  <a:t> , then the set </a:t>
                </a:r>
                <a14:m>
                  <m:oMath xmlns:m="http://schemas.openxmlformats.org/officeDocument/2006/math">
                    <m:r>
                      <a:rPr lang="en-US" sz="2000" b="0" i="1" smtClean="0">
                        <a:solidFill>
                          <a:schemeClr val="dk1"/>
                        </a:solidFill>
                        <a:latin typeface="Cambria Math" panose="02040503050406030204" pitchFamily="18" charset="0"/>
                      </a:rPr>
                      <m:t>𝐴</m:t>
                    </m:r>
                  </m:oMath>
                </a14:m>
                <a:r>
                  <a:rPr lang="en-US" sz="2000" dirty="0">
                    <a:solidFill>
                      <a:schemeClr val="dk1"/>
                    </a:solidFill>
                    <a:latin typeface="Times New Roman" panose="02020603050405020304" pitchFamily="18" charset="0"/>
                    <a:cs typeface="Times New Roman" panose="02020603050405020304" pitchFamily="18" charset="0"/>
                  </a:rPr>
                  <a:t> is called a F-communicating state.</a:t>
                </a:r>
              </a:p>
              <a:p>
                <a:pPr marL="457200" lvl="0" indent="-317500">
                  <a:buClr>
                    <a:schemeClr val="dk1"/>
                  </a:buClr>
                  <a:buSzPts val="1400"/>
                  <a:buChar char="❖"/>
                </a:pPr>
                <a:r>
                  <a:rPr lang="en-US" sz="2000" dirty="0">
                    <a:solidFill>
                      <a:schemeClr val="dk1"/>
                    </a:solidFill>
                    <a:latin typeface="Times New Roman" panose="02020603050405020304" pitchFamily="18" charset="0"/>
                    <a:cs typeface="Times New Roman" panose="02020603050405020304" pitchFamily="18" charset="0"/>
                  </a:rPr>
                  <a:t>A Markov Transition Kernel is F-irreducible if for a set </a:t>
                </a:r>
                <a14:m>
                  <m:oMath xmlns:m="http://schemas.openxmlformats.org/officeDocument/2006/math">
                    <m:r>
                      <a:rPr lang="en-US" sz="2000" b="0" i="1" smtClean="0">
                        <a:solidFill>
                          <a:schemeClr val="dk1"/>
                        </a:solidFill>
                        <a:latin typeface="Cambria Math" panose="02040503050406030204" pitchFamily="18" charset="0"/>
                      </a:rPr>
                      <m:t>𝐴</m:t>
                    </m:r>
                  </m:oMath>
                </a14:m>
                <a:r>
                  <a:rPr lang="en-US" sz="2000" dirty="0">
                    <a:solidFill>
                      <a:schemeClr val="dk1"/>
                    </a:solidFill>
                    <a:latin typeface="Times New Roman" panose="02020603050405020304" pitchFamily="18" charset="0"/>
                    <a:cs typeface="Times New Roman" panose="02020603050405020304" pitchFamily="18" charset="0"/>
                  </a:rPr>
                  <a:t> such that </a:t>
                </a:r>
                <a14:m>
                  <m:oMath xmlns:m="http://schemas.openxmlformats.org/officeDocument/2006/math">
                    <m:r>
                      <a:rPr lang="en-US" sz="2000" i="1" dirty="0">
                        <a:solidFill>
                          <a:schemeClr val="dk1"/>
                        </a:solidFill>
                        <a:latin typeface="Cambria Math" panose="02040503050406030204" pitchFamily="18" charset="0"/>
                      </a:rPr>
                      <m:t>𝐹</m:t>
                    </m:r>
                    <m:d>
                      <m:dPr>
                        <m:ctrlPr>
                          <a:rPr lang="en-US" sz="2000" i="1" dirty="0">
                            <a:solidFill>
                              <a:schemeClr val="dk1"/>
                            </a:solidFill>
                            <a:latin typeface="Cambria Math" panose="02040503050406030204" pitchFamily="18" charset="0"/>
                          </a:rPr>
                        </m:ctrlPr>
                      </m:dPr>
                      <m:e>
                        <m:r>
                          <a:rPr lang="en-US" sz="2000" b="0" i="1" dirty="0" smtClean="0">
                            <a:solidFill>
                              <a:schemeClr val="dk1"/>
                            </a:solidFill>
                            <a:latin typeface="Cambria Math" panose="02040503050406030204" pitchFamily="18" charset="0"/>
                          </a:rPr>
                          <m:t>𝐴</m:t>
                        </m:r>
                      </m:e>
                    </m:d>
                    <m:r>
                      <a:rPr lang="en-US" sz="2000" i="1" dirty="0">
                        <a:solidFill>
                          <a:schemeClr val="dk1"/>
                        </a:solidFill>
                        <a:latin typeface="Cambria Math" panose="02040503050406030204" pitchFamily="18" charset="0"/>
                      </a:rPr>
                      <m:t>&gt;0</m:t>
                    </m:r>
                  </m:oMath>
                </a14:m>
                <a:r>
                  <a:rPr lang="en-US" sz="2000" dirty="0">
                    <a:solidFill>
                      <a:schemeClr val="dk1"/>
                    </a:solidFill>
                    <a:latin typeface="Times New Roman" panose="02020603050405020304" pitchFamily="18" charset="0"/>
                    <a:cs typeface="Times New Roman" panose="02020603050405020304" pitchFamily="18" charset="0"/>
                  </a:rPr>
                  <a:t> for a </a:t>
                </a:r>
                <a14:m>
                  <m:oMath xmlns:m="http://schemas.openxmlformats.org/officeDocument/2006/math">
                    <m:r>
                      <a:rPr lang="en-US" sz="2000" i="1">
                        <a:solidFill>
                          <a:schemeClr val="dk1"/>
                        </a:solidFill>
                        <a:latin typeface="Cambria Math" panose="02040503050406030204" pitchFamily="18" charset="0"/>
                      </a:rPr>
                      <m:t>𝑛</m:t>
                    </m:r>
                    <m:r>
                      <a:rPr lang="en-US" sz="2000" i="1">
                        <a:solidFill>
                          <a:schemeClr val="dk1"/>
                        </a:solidFill>
                        <a:latin typeface="Cambria Math" panose="02040503050406030204" pitchFamily="18" charset="0"/>
                      </a:rPr>
                      <m:t> </m:t>
                    </m:r>
                  </m:oMath>
                </a14:m>
                <a:r>
                  <a:rPr lang="en-US" sz="2000" dirty="0">
                    <a:solidFill>
                      <a:schemeClr val="dk1"/>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dirty="0">
                            <a:solidFill>
                              <a:schemeClr val="dk1"/>
                            </a:solidFill>
                            <a:latin typeface="Cambria Math" panose="02040503050406030204" pitchFamily="18" charset="0"/>
                          </a:rPr>
                        </m:ctrlPr>
                      </m:sSupPr>
                      <m:e>
                        <m:r>
                          <a:rPr lang="en-US" sz="2000" i="1" dirty="0">
                            <a:solidFill>
                              <a:schemeClr val="dk1"/>
                            </a:solidFill>
                            <a:latin typeface="Cambria Math" panose="02040503050406030204" pitchFamily="18" charset="0"/>
                          </a:rPr>
                          <m:t>𝑃</m:t>
                        </m:r>
                      </m:e>
                      <m:sup>
                        <m:r>
                          <a:rPr lang="en-US" sz="2000" i="1" dirty="0">
                            <a:solidFill>
                              <a:schemeClr val="dk1"/>
                            </a:solidFill>
                            <a:latin typeface="Cambria Math" panose="02040503050406030204" pitchFamily="18" charset="0"/>
                          </a:rPr>
                          <m:t>𝑛</m:t>
                        </m:r>
                      </m:sup>
                    </m:sSup>
                    <m:d>
                      <m:dPr>
                        <m:ctrlPr>
                          <a:rPr lang="en-US" sz="2000" i="1" dirty="0">
                            <a:solidFill>
                              <a:schemeClr val="dk1"/>
                            </a:solidFill>
                            <a:latin typeface="Cambria Math" panose="02040503050406030204" pitchFamily="18" charset="0"/>
                          </a:rPr>
                        </m:ctrlPr>
                      </m:dPr>
                      <m:e>
                        <m:r>
                          <a:rPr lang="en-US" sz="2000" i="1" dirty="0">
                            <a:solidFill>
                              <a:schemeClr val="dk1"/>
                            </a:solidFill>
                            <a:latin typeface="Cambria Math" panose="02040503050406030204" pitchFamily="18" charset="0"/>
                          </a:rPr>
                          <m:t>𝑥</m:t>
                        </m:r>
                        <m:r>
                          <a:rPr lang="en-US" sz="2000" i="1" dirty="0">
                            <a:solidFill>
                              <a:schemeClr val="dk1"/>
                            </a:solidFill>
                            <a:latin typeface="Cambria Math" panose="02040503050406030204" pitchFamily="18" charset="0"/>
                          </a:rPr>
                          <m:t>,</m:t>
                        </m:r>
                        <m:r>
                          <a:rPr lang="en-US" sz="2000" b="0" i="1" dirty="0" smtClean="0">
                            <a:solidFill>
                              <a:schemeClr val="dk1"/>
                            </a:solidFill>
                            <a:latin typeface="Cambria Math" panose="02040503050406030204" pitchFamily="18" charset="0"/>
                          </a:rPr>
                          <m:t>𝐴</m:t>
                        </m:r>
                      </m:e>
                    </m:d>
                    <m:r>
                      <a:rPr lang="en-US" sz="2000" i="1" dirty="0">
                        <a:solidFill>
                          <a:schemeClr val="dk1"/>
                        </a:solidFill>
                        <a:latin typeface="Cambria Math" panose="02040503050406030204" pitchFamily="18" charset="0"/>
                      </a:rPr>
                      <m:t>&gt;0</m:t>
                    </m:r>
                  </m:oMath>
                </a14:m>
                <a:r>
                  <a:rPr lang="en-US" sz="2000" dirty="0">
                    <a:solidFill>
                      <a:schemeClr val="dk1"/>
                    </a:solidFill>
                    <a:latin typeface="Times New Roman" panose="02020603050405020304" pitchFamily="18" charset="0"/>
                    <a:cs typeface="Times New Roman" panose="02020603050405020304" pitchFamily="18" charset="0"/>
                  </a:rPr>
                  <a:t> </a:t>
                </a:r>
              </a:p>
            </p:txBody>
          </p:sp>
        </mc:Choice>
        <mc:Fallback>
          <p:sp>
            <p:nvSpPr>
              <p:cNvPr id="236" name="Google Shape;236;p78"/>
              <p:cNvSpPr txBox="1">
                <a:spLocks noRot="1" noChangeAspect="1" noMove="1" noResize="1" noEditPoints="1" noAdjustHandles="1" noChangeArrowheads="1" noChangeShapeType="1" noTextEdit="1"/>
              </p:cNvSpPr>
              <p:nvPr/>
            </p:nvSpPr>
            <p:spPr>
              <a:xfrm>
                <a:off x="1160162" y="1387693"/>
                <a:ext cx="10311402" cy="3262401"/>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BD6D20-E449-6C0C-7FB2-6F7F2D1040DF}"/>
              </a:ext>
            </a:extLst>
          </p:cNvPr>
          <p:cNvSpPr>
            <a:spLocks noGrp="1"/>
          </p:cNvSpPr>
          <p:nvPr>
            <p:ph type="body" idx="1"/>
          </p:nvPr>
        </p:nvSpPr>
        <p:spPr/>
        <p:txBody>
          <a:bodyPr/>
          <a:lstStyle/>
          <a:p>
            <a:r>
              <a:rPr lang="en-IN" dirty="0"/>
              <a:t>Convergence of the MCMC Process</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991402D-F0AC-D110-4E10-77E58E6FA118}"/>
                  </a:ext>
                </a:extLst>
              </p:cNvPr>
              <p:cNvSpPr txBox="1"/>
              <p:nvPr/>
            </p:nvSpPr>
            <p:spPr>
              <a:xfrm>
                <a:off x="1071081" y="1217313"/>
                <a:ext cx="7464992"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So, for a MTK </a:t>
                </a:r>
                <a14:m>
                  <m:oMath xmlns:m="http://schemas.openxmlformats.org/officeDocument/2006/math">
                    <m:r>
                      <a:rPr lang="en-US" sz="2400" b="0" i="1" smtClean="0">
                        <a:latin typeface="Cambria Math" panose="02040503050406030204" pitchFamily="18" charset="0"/>
                      </a:rPr>
                      <m:t>𝑃</m:t>
                    </m:r>
                  </m:oMath>
                </a14:m>
                <a:r>
                  <a:rPr lang="en-US" sz="2400" dirty="0">
                    <a:latin typeface="Times New Roman" panose="02020603050405020304" pitchFamily="18" charset="0"/>
                    <a:cs typeface="Times New Roman" panose="02020603050405020304" pitchFamily="18" charset="0"/>
                  </a:rPr>
                  <a:t> to converge we need to ask the questions:</a:t>
                </a:r>
              </a:p>
            </p:txBody>
          </p:sp>
        </mc:Choice>
        <mc:Fallback>
          <p:sp>
            <p:nvSpPr>
              <p:cNvPr id="5" name="TextBox 4">
                <a:extLst>
                  <a:ext uri="{FF2B5EF4-FFF2-40B4-BE49-F238E27FC236}">
                    <a16:creationId xmlns:a16="http://schemas.microsoft.com/office/drawing/2014/main" id="{6991402D-F0AC-D110-4E10-77E58E6FA118}"/>
                  </a:ext>
                </a:extLst>
              </p:cNvPr>
              <p:cNvSpPr txBox="1">
                <a:spLocks noRot="1" noChangeAspect="1" noMove="1" noResize="1" noEditPoints="1" noAdjustHandles="1" noChangeArrowheads="1" noChangeShapeType="1" noTextEdit="1"/>
              </p:cNvSpPr>
              <p:nvPr/>
            </p:nvSpPr>
            <p:spPr>
              <a:xfrm>
                <a:off x="1071081" y="1217313"/>
                <a:ext cx="7464992" cy="461665"/>
              </a:xfrm>
              <a:prstGeom prst="rect">
                <a:avLst/>
              </a:prstGeom>
              <a:blipFill>
                <a:blip r:embed="rId2"/>
                <a:stretch>
                  <a:fillRect l="-1361" t="-11111" r="-340" b="-3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773C340-FC57-EA85-2EEB-4172762573C5}"/>
              </a:ext>
            </a:extLst>
          </p:cNvPr>
          <p:cNvPicPr>
            <a:picLocks noChangeAspect="1"/>
          </p:cNvPicPr>
          <p:nvPr/>
        </p:nvPicPr>
        <p:blipFill>
          <a:blip r:embed="rId3"/>
          <a:stretch>
            <a:fillRect/>
          </a:stretch>
        </p:blipFill>
        <p:spPr>
          <a:xfrm>
            <a:off x="1117432" y="1831287"/>
            <a:ext cx="9753599" cy="2338932"/>
          </a:xfrm>
          <a:prstGeom prst="rect">
            <a:avLst/>
          </a:prstGeom>
        </p:spPr>
      </p:pic>
      <p:pic>
        <p:nvPicPr>
          <p:cNvPr id="10" name="Picture 9">
            <a:extLst>
              <a:ext uri="{FF2B5EF4-FFF2-40B4-BE49-F238E27FC236}">
                <a16:creationId xmlns:a16="http://schemas.microsoft.com/office/drawing/2014/main" id="{9AD88D8E-19E1-6FB7-8E38-7ABCAED48F5F}"/>
              </a:ext>
            </a:extLst>
          </p:cNvPr>
          <p:cNvPicPr>
            <a:picLocks noChangeAspect="1"/>
          </p:cNvPicPr>
          <p:nvPr/>
        </p:nvPicPr>
        <p:blipFill>
          <a:blip r:embed="rId4"/>
          <a:stretch>
            <a:fillRect/>
          </a:stretch>
        </p:blipFill>
        <p:spPr>
          <a:xfrm>
            <a:off x="1117432" y="5090390"/>
            <a:ext cx="8345223" cy="1407391"/>
          </a:xfrm>
          <a:prstGeom prst="rect">
            <a:avLst/>
          </a:prstGeom>
        </p:spPr>
      </p:pic>
      <p:sp>
        <p:nvSpPr>
          <p:cNvPr id="11" name="TextBox 10">
            <a:extLst>
              <a:ext uri="{FF2B5EF4-FFF2-40B4-BE49-F238E27FC236}">
                <a16:creationId xmlns:a16="http://schemas.microsoft.com/office/drawing/2014/main" id="{33A96BEA-FE37-C951-102F-25F132A2E154}"/>
              </a:ext>
            </a:extLst>
          </p:cNvPr>
          <p:cNvSpPr txBox="1"/>
          <p:nvPr/>
        </p:nvSpPr>
        <p:spPr>
          <a:xfrm>
            <a:off x="1117432" y="4399472"/>
            <a:ext cx="6538970"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The condition for a continuous MTK to converge is</a:t>
            </a:r>
          </a:p>
        </p:txBody>
      </p:sp>
    </p:spTree>
    <p:extLst>
      <p:ext uri="{BB962C8B-B14F-4D97-AF65-F5344CB8AC3E}">
        <p14:creationId xmlns:p14="http://schemas.microsoft.com/office/powerpoint/2010/main" val="1737304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79"/>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E3D7D"/>
              </a:buClr>
              <a:buSzPts val="2800"/>
              <a:buNone/>
            </a:pPr>
            <a:r>
              <a:rPr lang="en-IN" dirty="0"/>
              <a:t>Convergence of the MCMC Process</a:t>
            </a:r>
            <a:endParaRPr dirty="0"/>
          </a:p>
        </p:txBody>
      </p:sp>
      <p:sp>
        <p:nvSpPr>
          <p:cNvPr id="8" name="TextBox 7">
            <a:extLst>
              <a:ext uri="{FF2B5EF4-FFF2-40B4-BE49-F238E27FC236}">
                <a16:creationId xmlns:a16="http://schemas.microsoft.com/office/drawing/2014/main" id="{6EED1BBA-64B2-67B8-6324-A1DF31D70DAD}"/>
              </a:ext>
            </a:extLst>
          </p:cNvPr>
          <p:cNvSpPr txBox="1"/>
          <p:nvPr/>
        </p:nvSpPr>
        <p:spPr>
          <a:xfrm>
            <a:off x="1116421" y="1317991"/>
            <a:ext cx="9959157" cy="2554545"/>
          </a:xfrm>
          <a:prstGeom prst="rect">
            <a:avLst/>
          </a:prstGeom>
          <a:noFill/>
        </p:spPr>
        <p:txBody>
          <a:bodyPr wrap="square" rtlCol="0">
            <a:spAutoFit/>
          </a:bodyPr>
          <a:lstStyle/>
          <a:p>
            <a:pPr marL="285750" indent="-285750">
              <a:buFont typeface="Wingdings" pitchFamily="2" charset="2"/>
              <a:buChar char="v"/>
            </a:pPr>
            <a:r>
              <a:rPr lang="en-US" sz="2000" dirty="0">
                <a:latin typeface="Times New Roman" panose="02020603050405020304" pitchFamily="18" charset="0"/>
                <a:cs typeface="Times New Roman" panose="02020603050405020304" pitchFamily="18" charset="0"/>
              </a:rPr>
              <a:t>There are different rates of convergence of Markov Chains.</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Polynomial Ergodicity.</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Geometric Ergodicity.</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Uniform Ergodicity.</a:t>
            </a: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pPr marL="285750" indent="-285750">
              <a:buFont typeface="Wingdings" pitchFamily="2" charset="2"/>
              <a:buChar char="v"/>
            </a:pPr>
            <a:r>
              <a:rPr lang="en-IN" sz="2000" dirty="0">
                <a:effectLst/>
                <a:latin typeface="Times New Roman" panose="02020603050405020304" pitchFamily="18" charset="0"/>
                <a:cs typeface="Times New Roman" panose="02020603050405020304" pitchFamily="18" charset="0"/>
              </a:rPr>
              <a:t>Polynomial ergodicity is the weaker rate of convergence, followed by geometric ergodicity.</a:t>
            </a:r>
          </a:p>
          <a:p>
            <a:pPr marL="285750" indent="-285750">
              <a:buFont typeface="Wingdings" pitchFamily="2" charset="2"/>
              <a:buChar char="v"/>
            </a:pPr>
            <a:r>
              <a:rPr lang="en-IN" sz="2000" dirty="0">
                <a:effectLst/>
                <a:latin typeface="Times New Roman" panose="02020603050405020304" pitchFamily="18" charset="0"/>
                <a:cs typeface="Times New Roman" panose="02020603050405020304" pitchFamily="18" charset="0"/>
              </a:rPr>
              <a:t>If the rate of convergence is a bounded function of the starting values, then we have</a:t>
            </a:r>
            <a:r>
              <a:rPr lang="en-IN" sz="2000" dirty="0">
                <a:latin typeface="Times New Roman" panose="02020603050405020304" pitchFamily="18" charset="0"/>
                <a:cs typeface="Times New Roman" panose="02020603050405020304" pitchFamily="18" charset="0"/>
              </a:rPr>
              <a:t> u</a:t>
            </a:r>
            <a:r>
              <a:rPr lang="en-IN" sz="2000" dirty="0">
                <a:effectLst/>
                <a:latin typeface="Times New Roman" panose="02020603050405020304" pitchFamily="18" charset="0"/>
                <a:cs typeface="Times New Roman" panose="02020603050405020304" pitchFamily="18" charset="0"/>
              </a:rPr>
              <a:t>niform ergodicity.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p>
            <a:pPr marL="0" indent="0"/>
            <a:r>
              <a:rPr lang="en-IN" dirty="0"/>
              <a:t>Convergence of the MCMC Process</a:t>
            </a:r>
          </a:p>
          <a:p>
            <a:pPr marL="0" lvl="0" indent="0" algn="l" rtl="0">
              <a:lnSpc>
                <a:spcPct val="100000"/>
              </a:lnSpc>
              <a:spcBef>
                <a:spcPts val="0"/>
              </a:spcBef>
              <a:spcAft>
                <a:spcPts val="0"/>
              </a:spcAft>
              <a:buClr>
                <a:srgbClr val="1E3D7D"/>
              </a:buClr>
              <a:buSzPts val="2800"/>
              <a:buNone/>
            </a:pPr>
            <a:endParaRPr dirty="0"/>
          </a:p>
        </p:txBody>
      </p:sp>
      <p:pic>
        <p:nvPicPr>
          <p:cNvPr id="2" name="Picture 1">
            <a:extLst>
              <a:ext uri="{FF2B5EF4-FFF2-40B4-BE49-F238E27FC236}">
                <a16:creationId xmlns:a16="http://schemas.microsoft.com/office/drawing/2014/main" id="{C4773E14-C8D5-77AD-C45D-30F0D94AF192}"/>
              </a:ext>
            </a:extLst>
          </p:cNvPr>
          <p:cNvPicPr>
            <a:picLocks noChangeAspect="1"/>
          </p:cNvPicPr>
          <p:nvPr/>
        </p:nvPicPr>
        <p:blipFill>
          <a:blip r:embed="rId3"/>
          <a:stretch>
            <a:fillRect/>
          </a:stretch>
        </p:blipFill>
        <p:spPr>
          <a:xfrm>
            <a:off x="274637" y="1742598"/>
            <a:ext cx="7951582" cy="3544310"/>
          </a:xfrm>
          <a:prstGeom prst="rect">
            <a:avLst/>
          </a:prstGeom>
        </p:spPr>
      </p:pic>
      <p:pic>
        <p:nvPicPr>
          <p:cNvPr id="4" name="Picture 3" descr="Chart, scatter chart&#10;&#10;Description automatically generated">
            <a:extLst>
              <a:ext uri="{FF2B5EF4-FFF2-40B4-BE49-F238E27FC236}">
                <a16:creationId xmlns:a16="http://schemas.microsoft.com/office/drawing/2014/main" id="{C6FB9603-3BC9-05C1-A5C2-3A84AE181D1B}"/>
              </a:ext>
            </a:extLst>
          </p:cNvPr>
          <p:cNvPicPr>
            <a:picLocks noChangeAspect="1"/>
          </p:cNvPicPr>
          <p:nvPr/>
        </p:nvPicPr>
        <p:blipFill>
          <a:blip r:embed="rId4"/>
          <a:stretch>
            <a:fillRect/>
          </a:stretch>
        </p:blipFill>
        <p:spPr>
          <a:xfrm>
            <a:off x="8373053" y="1742598"/>
            <a:ext cx="3544310" cy="3544310"/>
          </a:xfrm>
          <a:prstGeom prst="rect">
            <a:avLst/>
          </a:prstGeom>
        </p:spPr>
      </p:pic>
      <p:sp>
        <p:nvSpPr>
          <p:cNvPr id="6" name="TextBox 5">
            <a:extLst>
              <a:ext uri="{FF2B5EF4-FFF2-40B4-BE49-F238E27FC236}">
                <a16:creationId xmlns:a16="http://schemas.microsoft.com/office/drawing/2014/main" id="{3F8EA9FA-EE6E-C6DE-315E-BF0188CDEF89}"/>
              </a:ext>
            </a:extLst>
          </p:cNvPr>
          <p:cNvSpPr txBox="1"/>
          <p:nvPr/>
        </p:nvSpPr>
        <p:spPr>
          <a:xfrm>
            <a:off x="274637" y="5529419"/>
            <a:ext cx="9568658" cy="523220"/>
          </a:xfrm>
          <a:prstGeom prst="rect">
            <a:avLst/>
          </a:prstGeom>
          <a:noFill/>
        </p:spPr>
        <p:txBody>
          <a:bodyPr wrap="square" rtlCol="0">
            <a:spAutoFit/>
          </a:bodyPr>
          <a:lstStyle/>
          <a:p>
            <a:r>
              <a:rPr lang="en-US" dirty="0"/>
              <a:t>To know more about convergence rate and convergence of MCMC follow the links below,</a:t>
            </a:r>
          </a:p>
          <a:p>
            <a:r>
              <a:rPr lang="en-US" dirty="0">
                <a:hlinkClick r:id="rId5"/>
              </a:rPr>
              <a:t>Geometric Ergodicity of Metropolis-Hastings Algorithms</a:t>
            </a:r>
            <a:r>
              <a:rPr lang="en-US" dirty="0"/>
              <a:t> , </a:t>
            </a:r>
            <a:r>
              <a:rPr lang="en-US" dirty="0">
                <a:hlinkClick r:id="rId6"/>
              </a:rPr>
              <a:t>MCMC Simulations</a:t>
            </a:r>
            <a:endParaRPr lang="en-US" dirty="0"/>
          </a:p>
        </p:txBody>
      </p:sp>
    </p:spTree>
    <p:extLst>
      <p:ext uri="{BB962C8B-B14F-4D97-AF65-F5344CB8AC3E}">
        <p14:creationId xmlns:p14="http://schemas.microsoft.com/office/powerpoint/2010/main" val="4118856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21F1CD-DDB0-E76F-9C44-793D07FE9AAB}"/>
              </a:ext>
            </a:extLst>
          </p:cNvPr>
          <p:cNvSpPr>
            <a:spLocks noGrp="1"/>
          </p:cNvSpPr>
          <p:nvPr>
            <p:ph type="body" idx="1"/>
          </p:nvPr>
        </p:nvSpPr>
        <p:spPr/>
        <p:txBody>
          <a:bodyPr/>
          <a:lstStyle/>
          <a:p>
            <a:r>
              <a:rPr lang="en-US" dirty="0"/>
              <a:t>Takeaways</a:t>
            </a:r>
          </a:p>
        </p:txBody>
      </p:sp>
      <p:sp>
        <p:nvSpPr>
          <p:cNvPr id="3" name="Text Placeholder 2">
            <a:extLst>
              <a:ext uri="{FF2B5EF4-FFF2-40B4-BE49-F238E27FC236}">
                <a16:creationId xmlns:a16="http://schemas.microsoft.com/office/drawing/2014/main" id="{0879C15D-DF72-BA2B-37AD-6C2E14FD79B6}"/>
              </a:ext>
            </a:extLst>
          </p:cNvPr>
          <p:cNvSpPr>
            <a:spLocks noGrp="1"/>
          </p:cNvSpPr>
          <p:nvPr>
            <p:ph type="body" idx="2"/>
          </p:nvPr>
        </p:nvSpPr>
        <p:spPr>
          <a:xfrm>
            <a:off x="334963" y="1305403"/>
            <a:ext cx="11679936" cy="3668380"/>
          </a:xfrm>
        </p:spPr>
        <p:txBody>
          <a:bodyPr/>
          <a:lstStyle/>
          <a:p>
            <a:pPr marL="514350" indent="-285750">
              <a:buFont typeface="Wingdings" pitchFamily="2" charset="2"/>
              <a:buChar char="v"/>
            </a:pPr>
            <a:r>
              <a:rPr lang="en-US" sz="1800" dirty="0">
                <a:latin typeface="Times New Roman" panose="02020603050405020304" pitchFamily="18" charset="0"/>
                <a:cs typeface="Times New Roman" panose="02020603050405020304" pitchFamily="18" charset="0"/>
              </a:rPr>
              <a:t>Classical statistical Methods focus on an apparently utopian idea that every data we can observe comes from a Theoretical probability distribution. In sampling terms it is called Population.</a:t>
            </a:r>
          </a:p>
          <a:p>
            <a:pPr marL="514350" indent="-285750">
              <a:buFont typeface="Wingdings" pitchFamily="2" charset="2"/>
              <a:buChar char="v"/>
            </a:pPr>
            <a:r>
              <a:rPr lang="en-US" sz="1800" dirty="0">
                <a:latin typeface="Times New Roman" panose="02020603050405020304" pitchFamily="18" charset="0"/>
                <a:cs typeface="Times New Roman" panose="02020603050405020304" pitchFamily="18" charset="0"/>
              </a:rPr>
              <a:t>Main idea behind statistical analysis is, after we have the data, we try to make inference about the “Ideal Theoretical Distribution” population and its parameters.</a:t>
            </a:r>
          </a:p>
          <a:p>
            <a:pPr marL="514350" indent="-285750">
              <a:buFont typeface="Wingdings" pitchFamily="2" charset="2"/>
              <a:buChar char="v"/>
            </a:pPr>
            <a:r>
              <a:rPr lang="en-US" sz="1800" dirty="0">
                <a:latin typeface="Times New Roman" panose="02020603050405020304" pitchFamily="18" charset="0"/>
                <a:cs typeface="Times New Roman" panose="02020603050405020304" pitchFamily="18" charset="0"/>
              </a:rPr>
              <a:t>But in reality the theoretical distribution can be complex, or impossible to know. Then MCMC or those numerical techniques come in handy, which take very less assumptions about the nature of probability distributions.</a:t>
            </a:r>
          </a:p>
          <a:p>
            <a:pPr marL="514350" indent="-285750">
              <a:buFont typeface="Wingdings" pitchFamily="2" charset="2"/>
              <a:buChar char="v"/>
            </a:pPr>
            <a:r>
              <a:rPr lang="en-US" sz="1800" dirty="0">
                <a:latin typeface="Times New Roman" panose="02020603050405020304" pitchFamily="18" charset="0"/>
                <a:cs typeface="Times New Roman" panose="02020603050405020304" pitchFamily="18" charset="0"/>
              </a:rPr>
              <a:t>And with the emergence of cheap computing and abundance of data to compute, these powerful statistical methods are improving inference, and data modelling altogether.</a:t>
            </a:r>
          </a:p>
        </p:txBody>
      </p:sp>
    </p:spTree>
    <p:extLst>
      <p:ext uri="{BB962C8B-B14F-4D97-AF65-F5344CB8AC3E}">
        <p14:creationId xmlns:p14="http://schemas.microsoft.com/office/powerpoint/2010/main" val="1517654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80"/>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E3D7D"/>
              </a:buClr>
              <a:buSzPts val="2800"/>
              <a:buNone/>
            </a:pPr>
            <a:r>
              <a:rPr lang="en-US" dirty="0"/>
              <a:t>References and Links</a:t>
            </a:r>
            <a:endParaRPr dirty="0"/>
          </a:p>
        </p:txBody>
      </p:sp>
      <p:sp>
        <p:nvSpPr>
          <p:cNvPr id="247" name="Google Shape;247;p80"/>
          <p:cNvSpPr txBox="1"/>
          <p:nvPr/>
        </p:nvSpPr>
        <p:spPr>
          <a:xfrm>
            <a:off x="1113840" y="1536194"/>
            <a:ext cx="10122195" cy="37856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Font typeface="Wingdings" pitchFamily="2" charset="2"/>
              <a:buChar char="v"/>
            </a:pPr>
            <a:r>
              <a:rPr lang="en-IN" sz="2000" dirty="0">
                <a:hlinkClick r:id="rId3"/>
              </a:rPr>
              <a:t>What is the difference between prediction and inference?</a:t>
            </a:r>
            <a:endParaRPr lang="en-IN" sz="2000" dirty="0"/>
          </a:p>
          <a:p>
            <a:pPr marL="285750" marR="0" lvl="0" indent="-285750" algn="l" rtl="0">
              <a:lnSpc>
                <a:spcPct val="150000"/>
              </a:lnSpc>
              <a:spcBef>
                <a:spcPts val="0"/>
              </a:spcBef>
              <a:spcAft>
                <a:spcPts val="0"/>
              </a:spcAft>
              <a:buFont typeface="Wingdings" pitchFamily="2" charset="2"/>
              <a:buChar char="v"/>
            </a:pPr>
            <a:r>
              <a:rPr lang="en-IN" sz="2000" dirty="0">
                <a:hlinkClick r:id="rId4"/>
              </a:rPr>
              <a:t>Inference VS Prediction</a:t>
            </a:r>
            <a:endParaRPr lang="en-IN" sz="2000" dirty="0"/>
          </a:p>
          <a:p>
            <a:pPr marL="285750" marR="0" lvl="0" indent="-285750" algn="l" rtl="0">
              <a:lnSpc>
                <a:spcPct val="150000"/>
              </a:lnSpc>
              <a:spcBef>
                <a:spcPts val="0"/>
              </a:spcBef>
              <a:spcAft>
                <a:spcPts val="0"/>
              </a:spcAft>
              <a:buFont typeface="Wingdings" pitchFamily="2" charset="2"/>
              <a:buChar char="v"/>
            </a:pPr>
            <a:r>
              <a:rPr lang="en-IN" sz="2000" dirty="0">
                <a:hlinkClick r:id="rId5"/>
              </a:rPr>
              <a:t>MTH707A - Markov chain Monte Carlo</a:t>
            </a:r>
            <a:endParaRPr lang="en-IN" sz="2000" dirty="0"/>
          </a:p>
          <a:p>
            <a:pPr marL="285750" marR="0" lvl="0" indent="-285750" algn="l" rtl="0">
              <a:lnSpc>
                <a:spcPct val="150000"/>
              </a:lnSpc>
              <a:spcBef>
                <a:spcPts val="0"/>
              </a:spcBef>
              <a:spcAft>
                <a:spcPts val="0"/>
              </a:spcAft>
              <a:buFont typeface="Wingdings" pitchFamily="2" charset="2"/>
              <a:buChar char="v"/>
            </a:pPr>
            <a:r>
              <a:rPr lang="en-IN" sz="2000" dirty="0">
                <a:hlinkClick r:id="rId6"/>
              </a:rPr>
              <a:t>Monte Carlo Method</a:t>
            </a:r>
            <a:endParaRPr lang="en-IN" sz="2000" dirty="0"/>
          </a:p>
          <a:p>
            <a:pPr marL="285750" marR="0" lvl="0" indent="-285750" algn="l" rtl="0">
              <a:lnSpc>
                <a:spcPct val="150000"/>
              </a:lnSpc>
              <a:spcBef>
                <a:spcPts val="0"/>
              </a:spcBef>
              <a:spcAft>
                <a:spcPts val="0"/>
              </a:spcAft>
              <a:buFont typeface="Wingdings" pitchFamily="2" charset="2"/>
              <a:buChar char="v"/>
            </a:pPr>
            <a:r>
              <a:rPr lang="en-IN" sz="2000" dirty="0">
                <a:hlinkClick r:id="rId7"/>
              </a:rPr>
              <a:t>Markov Chain</a:t>
            </a:r>
            <a:endParaRPr lang="en-IN" sz="2000" dirty="0"/>
          </a:p>
          <a:p>
            <a:pPr marL="285750" marR="0" lvl="0" indent="-285750" algn="l" rtl="0">
              <a:lnSpc>
                <a:spcPct val="150000"/>
              </a:lnSpc>
              <a:spcBef>
                <a:spcPts val="0"/>
              </a:spcBef>
              <a:spcAft>
                <a:spcPts val="0"/>
              </a:spcAft>
              <a:buFont typeface="Wingdings" pitchFamily="2" charset="2"/>
              <a:buChar char="v"/>
            </a:pPr>
            <a:r>
              <a:rPr lang="en-IN" sz="2000" dirty="0">
                <a:hlinkClick r:id="rId8"/>
              </a:rPr>
              <a:t>Metropolis Hastings</a:t>
            </a:r>
            <a:endParaRPr lang="en-IN" sz="2000" dirty="0"/>
          </a:p>
          <a:p>
            <a:pPr marL="285750" marR="0" lvl="0" indent="-285750" algn="l" rtl="0">
              <a:lnSpc>
                <a:spcPct val="150000"/>
              </a:lnSpc>
              <a:spcBef>
                <a:spcPts val="0"/>
              </a:spcBef>
              <a:spcAft>
                <a:spcPts val="0"/>
              </a:spcAft>
              <a:buFont typeface="Wingdings" pitchFamily="2" charset="2"/>
              <a:buChar char="v"/>
            </a:pPr>
            <a:r>
              <a:rPr lang="en-IN" sz="2000" dirty="0">
                <a:hlinkClick r:id="rId9"/>
              </a:rPr>
              <a:t>The Intution behind Markov Chains</a:t>
            </a:r>
            <a:endParaRPr lang="en-IN" sz="2000" dirty="0"/>
          </a:p>
          <a:p>
            <a:pPr marL="285750" marR="0" lvl="0" indent="-285750" algn="l" rtl="0">
              <a:lnSpc>
                <a:spcPct val="150000"/>
              </a:lnSpc>
              <a:spcBef>
                <a:spcPts val="0"/>
              </a:spcBef>
              <a:spcAft>
                <a:spcPts val="0"/>
              </a:spcAft>
              <a:buFont typeface="Wingdings" pitchFamily="2" charset="2"/>
              <a:buChar char="v"/>
            </a:pPr>
            <a:r>
              <a:rPr lang="en-IN" sz="2000" dirty="0">
                <a:hlinkClick r:id="rId10"/>
              </a:rPr>
              <a:t>MCMC Algoritms</a:t>
            </a:r>
            <a:endParaRPr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p:nvPr/>
        </p:nvSpPr>
        <p:spPr>
          <a:xfrm>
            <a:off x="0" y="0"/>
            <a:ext cx="12192000" cy="6858000"/>
          </a:xfrm>
          <a:prstGeom prst="rect">
            <a:avLst/>
          </a:prstGeom>
          <a:solidFill>
            <a:srgbClr val="1E3D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0" name="Google Shape;260;p30"/>
          <p:cNvPicPr preferRelativeResize="0"/>
          <p:nvPr/>
        </p:nvPicPr>
        <p:blipFill rotWithShape="1">
          <a:blip r:embed="rId3">
            <a:alphaModFix/>
          </a:blip>
          <a:srcRect/>
          <a:stretch/>
        </p:blipFill>
        <p:spPr>
          <a:xfrm>
            <a:off x="868333" y="1143311"/>
            <a:ext cx="4195180" cy="4571379"/>
          </a:xfrm>
          <a:prstGeom prst="rect">
            <a:avLst/>
          </a:prstGeom>
          <a:noFill/>
          <a:ln>
            <a:noFill/>
          </a:ln>
        </p:spPr>
      </p:pic>
      <p:grpSp>
        <p:nvGrpSpPr>
          <p:cNvPr id="261" name="Google Shape;261;p30"/>
          <p:cNvGrpSpPr/>
          <p:nvPr/>
        </p:nvGrpSpPr>
        <p:grpSpPr>
          <a:xfrm>
            <a:off x="5512733" y="1164537"/>
            <a:ext cx="5937587" cy="4246362"/>
            <a:chOff x="5502573" y="1090148"/>
            <a:chExt cx="5937587" cy="4246362"/>
          </a:xfrm>
        </p:grpSpPr>
        <p:sp>
          <p:nvSpPr>
            <p:cNvPr id="262" name="Google Shape;262;p30"/>
            <p:cNvSpPr txBox="1"/>
            <p:nvPr/>
          </p:nvSpPr>
          <p:spPr>
            <a:xfrm>
              <a:off x="5502573" y="1090148"/>
              <a:ext cx="349906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IN" sz="4800" b="1" i="0" u="none" strike="noStrike" cap="none" dirty="0">
                  <a:solidFill>
                    <a:schemeClr val="lt1"/>
                  </a:solidFill>
                  <a:latin typeface="Arial"/>
                  <a:ea typeface="Arial"/>
                  <a:cs typeface="Arial"/>
                  <a:sym typeface="Arial"/>
                </a:rPr>
                <a:t>Thank You!</a:t>
              </a:r>
              <a:endParaRPr sz="4800" b="1" i="0" u="none" strike="noStrike" cap="none" dirty="0">
                <a:solidFill>
                  <a:schemeClr val="lt1"/>
                </a:solidFill>
                <a:latin typeface="Arial"/>
                <a:ea typeface="Arial"/>
                <a:cs typeface="Arial"/>
                <a:sym typeface="Arial"/>
              </a:endParaRPr>
            </a:p>
          </p:txBody>
        </p:sp>
        <p:cxnSp>
          <p:nvCxnSpPr>
            <p:cNvPr id="263" name="Google Shape;263;p30"/>
            <p:cNvCxnSpPr/>
            <p:nvPr/>
          </p:nvCxnSpPr>
          <p:spPr>
            <a:xfrm>
              <a:off x="5771666" y="2600205"/>
              <a:ext cx="406400" cy="0"/>
            </a:xfrm>
            <a:prstGeom prst="straightConnector1">
              <a:avLst/>
            </a:prstGeom>
            <a:noFill/>
            <a:ln w="63500" cap="rnd" cmpd="sng">
              <a:solidFill>
                <a:srgbClr val="E24048"/>
              </a:solidFill>
              <a:prstDash val="solid"/>
              <a:miter lim="800000"/>
              <a:headEnd type="none" w="sm" len="sm"/>
              <a:tailEnd type="none" w="sm" len="sm"/>
            </a:ln>
          </p:spPr>
        </p:cxnSp>
        <p:sp>
          <p:nvSpPr>
            <p:cNvPr id="264" name="Google Shape;264;p30"/>
            <p:cNvSpPr txBox="1"/>
            <p:nvPr/>
          </p:nvSpPr>
          <p:spPr>
            <a:xfrm>
              <a:off x="5539657" y="2962860"/>
              <a:ext cx="5329518" cy="36673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800"/>
                <a:buFont typeface="Arial"/>
                <a:buNone/>
              </a:pPr>
              <a:r>
                <a:rPr lang="en-IN" sz="2400" b="0" i="0" u="none" strike="noStrike" cap="none">
                  <a:solidFill>
                    <a:schemeClr val="lt1"/>
                  </a:solidFill>
                  <a:latin typeface="Arial"/>
                  <a:ea typeface="Arial"/>
                  <a:cs typeface="Arial"/>
                  <a:sym typeface="Arial"/>
                </a:rPr>
                <a:t>Reimagine your business with data</a:t>
              </a:r>
              <a:endParaRPr sz="1600" b="0" i="0" u="none" strike="noStrike" cap="none">
                <a:solidFill>
                  <a:schemeClr val="lt1"/>
                </a:solidFill>
                <a:latin typeface="Calibri"/>
                <a:ea typeface="Calibri"/>
                <a:cs typeface="Calibri"/>
                <a:sym typeface="Calibri"/>
              </a:endParaRPr>
            </a:p>
          </p:txBody>
        </p:sp>
        <p:sp>
          <p:nvSpPr>
            <p:cNvPr id="265" name="Google Shape;265;p30"/>
            <p:cNvSpPr txBox="1"/>
            <p:nvPr/>
          </p:nvSpPr>
          <p:spPr>
            <a:xfrm>
              <a:off x="5553497" y="4105127"/>
              <a:ext cx="5795224" cy="31639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000"/>
                <a:buFont typeface="Arial"/>
                <a:buNone/>
              </a:pPr>
              <a:r>
                <a:rPr lang="en-IN" sz="1600" b="1" i="0" u="none" strike="noStrike" cap="none">
                  <a:solidFill>
                    <a:schemeClr val="lt1"/>
                  </a:solidFill>
                  <a:latin typeface="Arial"/>
                  <a:ea typeface="Arial"/>
                  <a:cs typeface="Arial"/>
                  <a:sym typeface="Arial"/>
                </a:rPr>
                <a:t>Email: </a:t>
              </a:r>
              <a:r>
                <a:rPr lang="en-IN" sz="1600" b="0" i="0" u="none" strike="noStrike" cap="none">
                  <a:solidFill>
                    <a:schemeClr val="lt1"/>
                  </a:solidFill>
                  <a:latin typeface="Arial"/>
                  <a:ea typeface="Arial"/>
                  <a:cs typeface="Arial"/>
                  <a:sym typeface="Arial"/>
                </a:rPr>
                <a:t>marketing@sigmoidanalytics.com</a:t>
              </a:r>
              <a:endParaRPr sz="1600" b="0" i="0" u="none" strike="noStrike" cap="none">
                <a:solidFill>
                  <a:schemeClr val="lt1"/>
                </a:solidFill>
                <a:latin typeface="Arial"/>
                <a:ea typeface="Arial"/>
                <a:cs typeface="Arial"/>
                <a:sym typeface="Arial"/>
              </a:endParaRPr>
            </a:p>
          </p:txBody>
        </p:sp>
        <p:sp>
          <p:nvSpPr>
            <p:cNvPr id="266" name="Google Shape;266;p30"/>
            <p:cNvSpPr txBox="1"/>
            <p:nvPr/>
          </p:nvSpPr>
          <p:spPr>
            <a:xfrm>
              <a:off x="5539657" y="4813330"/>
              <a:ext cx="590050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04040"/>
                </a:buClr>
                <a:buSzPts val="1600"/>
                <a:buFont typeface="Calibri"/>
                <a:buNone/>
              </a:pPr>
              <a:r>
                <a:rPr lang="en-IN" sz="1400" b="1" i="0" u="none" strike="noStrike" cap="none">
                  <a:solidFill>
                    <a:schemeClr val="lt1"/>
                  </a:solidFill>
                  <a:latin typeface="Arial"/>
                  <a:ea typeface="Arial"/>
                  <a:cs typeface="Arial"/>
                  <a:sym typeface="Arial"/>
                </a:rPr>
                <a:t>Offices: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USA: New York, San Francisco, Dallas  |  Peru: Lima  |  India: Bengaluru</a:t>
              </a:r>
              <a:endParaRPr sz="1400" b="0" i="0" u="none" strike="noStrike" cap="none">
                <a:solidFill>
                  <a:schemeClr val="lt1"/>
                </a:solidFill>
                <a:latin typeface="Arial"/>
                <a:ea typeface="Arial"/>
                <a:cs typeface="Arial"/>
                <a:sym typeface="Arial"/>
              </a:endParaRPr>
            </a:p>
          </p:txBody>
        </p:sp>
        <p:cxnSp>
          <p:nvCxnSpPr>
            <p:cNvPr id="267" name="Google Shape;267;p30"/>
            <p:cNvCxnSpPr/>
            <p:nvPr/>
          </p:nvCxnSpPr>
          <p:spPr>
            <a:xfrm>
              <a:off x="5648960" y="4592320"/>
              <a:ext cx="5689600" cy="0"/>
            </a:xfrm>
            <a:prstGeom prst="straightConnector1">
              <a:avLst/>
            </a:prstGeom>
            <a:noFill/>
            <a:ln w="9525" cap="flat" cmpd="sng">
              <a:solidFill>
                <a:srgbClr val="D9D9D9">
                  <a:alpha val="43921"/>
                </a:srgbClr>
              </a:solidFill>
              <a:prstDash val="solid"/>
              <a:miter lim="800000"/>
              <a:headEnd type="none" w="sm" len="sm"/>
              <a:tailEnd type="none" w="sm" len="sm"/>
            </a:ln>
          </p:spPr>
        </p:cxnSp>
        <p:cxnSp>
          <p:nvCxnSpPr>
            <p:cNvPr id="268" name="Google Shape;268;p30"/>
            <p:cNvCxnSpPr/>
            <p:nvPr/>
          </p:nvCxnSpPr>
          <p:spPr>
            <a:xfrm>
              <a:off x="5648960" y="3916680"/>
              <a:ext cx="5689600" cy="0"/>
            </a:xfrm>
            <a:prstGeom prst="straightConnector1">
              <a:avLst/>
            </a:prstGeom>
            <a:noFill/>
            <a:ln w="9525" cap="flat" cmpd="sng">
              <a:solidFill>
                <a:srgbClr val="D9D9D9">
                  <a:alpha val="43921"/>
                </a:srgbClr>
              </a:solidFill>
              <a:prstDash val="solid"/>
              <a:miter lim="800000"/>
              <a:headEnd type="none" w="sm" len="sm"/>
              <a:tailEnd type="none" w="sm" len="sm"/>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3"/>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3D7D"/>
              </a:buClr>
              <a:buSzPts val="2800"/>
              <a:buFont typeface="Arial"/>
              <a:buNone/>
            </a:pPr>
            <a:r>
              <a:rPr lang="en-IN" dirty="0">
                <a:latin typeface="+mj-lt"/>
                <a:cs typeface="Times New Roman" panose="02020603050405020304" pitchFamily="18" charset="0"/>
              </a:rPr>
              <a:t>Estimation Techniques</a:t>
            </a:r>
            <a:endParaRPr dirty="0">
              <a:latin typeface="+mj-lt"/>
              <a:cs typeface="Times New Roman" panose="02020603050405020304" pitchFamily="18" charset="0"/>
            </a:endParaRPr>
          </a:p>
        </p:txBody>
      </p:sp>
      <p:sp>
        <p:nvSpPr>
          <p:cNvPr id="82" name="Google Shape;82;p3"/>
          <p:cNvSpPr txBox="1"/>
          <p:nvPr/>
        </p:nvSpPr>
        <p:spPr>
          <a:xfrm>
            <a:off x="914399" y="1640208"/>
            <a:ext cx="714894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0" i="0" u="none" strike="noStrike" cap="none" dirty="0">
                <a:solidFill>
                  <a:srgbClr val="000000"/>
                </a:solidFill>
                <a:latin typeface="Times New Roman"/>
                <a:ea typeface="Times New Roman"/>
                <a:cs typeface="Times New Roman"/>
                <a:sym typeface="Times New Roman"/>
              </a:rPr>
              <a:t>Some of the estimation rules or estimator are as follows</a:t>
            </a:r>
            <a:endParaRPr sz="2000" dirty="0"/>
          </a:p>
        </p:txBody>
      </p:sp>
      <p:sp>
        <p:nvSpPr>
          <p:cNvPr id="83" name="Google Shape;83;p3"/>
          <p:cNvSpPr txBox="1"/>
          <p:nvPr/>
        </p:nvSpPr>
        <p:spPr>
          <a:xfrm>
            <a:off x="914400" y="2241999"/>
            <a:ext cx="8466175" cy="4247276"/>
          </a:xfrm>
          <a:prstGeom prst="rect">
            <a:avLst/>
          </a:prstGeom>
          <a:noFill/>
          <a:ln>
            <a:noFill/>
          </a:ln>
        </p:spPr>
        <p:txBody>
          <a:bodyPr spcFirstLastPara="1" wrap="square" lIns="91425" tIns="45700" rIns="91425" bIns="45700" anchor="t" anchorCtr="0">
            <a:spAutoFit/>
          </a:bodyPr>
          <a:lstStyle/>
          <a:p>
            <a:pPr marL="184150" marR="0" lvl="0" indent="-285750" algn="l" rtl="0">
              <a:lnSpc>
                <a:spcPct val="150000"/>
              </a:lnSpc>
              <a:spcBef>
                <a:spcPts val="0"/>
              </a:spcBef>
              <a:spcAft>
                <a:spcPts val="0"/>
              </a:spcAft>
              <a:buClr>
                <a:srgbClr val="000000"/>
              </a:buClr>
              <a:buSzPts val="1600"/>
              <a:buFont typeface="Wingdings" pitchFamily="2" charset="2"/>
              <a:buChar char="v"/>
            </a:pP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Maximum likelihood estimators</a:t>
            </a:r>
            <a:endParaRPr sz="1800" dirty="0">
              <a:latin typeface="Times New Roman" panose="02020603050405020304" pitchFamily="18" charset="0"/>
              <a:cs typeface="Times New Roman" panose="02020603050405020304" pitchFamily="18" charset="0"/>
            </a:endParaRPr>
          </a:p>
          <a:p>
            <a:pPr marL="184150" marR="0" lvl="0" indent="-285750" algn="l" rtl="0">
              <a:lnSpc>
                <a:spcPct val="150000"/>
              </a:lnSpc>
              <a:spcBef>
                <a:spcPts val="0"/>
              </a:spcBef>
              <a:spcAft>
                <a:spcPts val="0"/>
              </a:spcAft>
              <a:buClr>
                <a:srgbClr val="000000"/>
              </a:buClr>
              <a:buSzPts val="1600"/>
              <a:buFont typeface="Wingdings" pitchFamily="2" charset="2"/>
              <a:buChar char="v"/>
            </a:pP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Bayes Estimators</a:t>
            </a:r>
            <a:endParaRPr sz="1800" b="0" i="0" u="sng"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184150" marR="0" lvl="0" indent="-285750" algn="l" rtl="0">
              <a:lnSpc>
                <a:spcPct val="150000"/>
              </a:lnSpc>
              <a:spcBef>
                <a:spcPts val="0"/>
              </a:spcBef>
              <a:spcAft>
                <a:spcPts val="0"/>
              </a:spcAft>
              <a:buClr>
                <a:srgbClr val="000000"/>
              </a:buClr>
              <a:buSzPts val="1600"/>
              <a:buFont typeface="Wingdings" pitchFamily="2" charset="2"/>
              <a:buChar char="v"/>
            </a:pP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Method of moments estimators</a:t>
            </a:r>
            <a:endParaRPr sz="1800" dirty="0">
              <a:latin typeface="Times New Roman" panose="02020603050405020304" pitchFamily="18" charset="0"/>
              <a:cs typeface="Times New Roman" panose="02020603050405020304" pitchFamily="18" charset="0"/>
            </a:endParaRPr>
          </a:p>
          <a:p>
            <a:pPr marL="184150" marR="0" lvl="0" indent="-285750" algn="l" rtl="0">
              <a:lnSpc>
                <a:spcPct val="150000"/>
              </a:lnSpc>
              <a:spcBef>
                <a:spcPts val="0"/>
              </a:spcBef>
              <a:spcAft>
                <a:spcPts val="0"/>
              </a:spcAft>
              <a:buClr>
                <a:srgbClr val="000000"/>
              </a:buClr>
              <a:buSzPts val="1600"/>
              <a:buFont typeface="Wingdings" pitchFamily="2" charset="2"/>
              <a:buChar char="v"/>
            </a:pPr>
            <a:r>
              <a:rPr lang="en-IN"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Cramér–Rao bound</a:t>
            </a:r>
            <a:endParaRPr sz="1800" b="0" i="0" u="sng"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184150" marR="0" lvl="0" indent="-285750" algn="l" rtl="0">
              <a:lnSpc>
                <a:spcPct val="150000"/>
              </a:lnSpc>
              <a:spcBef>
                <a:spcPts val="0"/>
              </a:spcBef>
              <a:spcAft>
                <a:spcPts val="0"/>
              </a:spcAft>
              <a:buClr>
                <a:srgbClr val="000000"/>
              </a:buClr>
              <a:buSzPts val="1600"/>
              <a:buFont typeface="Wingdings" pitchFamily="2" charset="2"/>
              <a:buChar char="v"/>
            </a:pPr>
            <a:r>
              <a:rPr lang="en-IN"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Least squares</a:t>
            </a:r>
            <a:endParaRPr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184150" marR="0" lvl="0" indent="-285750" algn="l" rtl="0">
              <a:lnSpc>
                <a:spcPct val="150000"/>
              </a:lnSpc>
              <a:spcBef>
                <a:spcPts val="0"/>
              </a:spcBef>
              <a:spcAft>
                <a:spcPts val="0"/>
              </a:spcAft>
              <a:buClr>
                <a:srgbClr val="000000"/>
              </a:buClr>
              <a:buSzPts val="1600"/>
              <a:buFont typeface="Wingdings" pitchFamily="2" charset="2"/>
              <a:buChar char="v"/>
            </a:pPr>
            <a:r>
              <a:rPr lang="en-IN" sz="1800" b="0" i="0" u="none" strike="noStrike" cap="none" dirty="0">
                <a:solidFill>
                  <a:srgbClr val="202122"/>
                </a:solidFill>
                <a:latin typeface="Times New Roman" panose="02020603050405020304" pitchFamily="18" charset="0"/>
                <a:ea typeface="Times New Roman"/>
                <a:cs typeface="Times New Roman" panose="02020603050405020304" pitchFamily="18" charset="0"/>
                <a:sym typeface="Times New Roman"/>
              </a:rPr>
              <a:t>Maximum a posteriori probability (MAP)</a:t>
            </a:r>
            <a:endParaRPr sz="1800" dirty="0">
              <a:latin typeface="Times New Roman" panose="02020603050405020304" pitchFamily="18" charset="0"/>
              <a:cs typeface="Times New Roman" panose="02020603050405020304" pitchFamily="18" charset="0"/>
            </a:endParaRPr>
          </a:p>
          <a:p>
            <a:pPr marL="184150" marR="0" lvl="0" indent="-285750" algn="l" rtl="0">
              <a:lnSpc>
                <a:spcPct val="150000"/>
              </a:lnSpc>
              <a:spcBef>
                <a:spcPts val="0"/>
              </a:spcBef>
              <a:spcAft>
                <a:spcPts val="0"/>
              </a:spcAft>
              <a:buClr>
                <a:srgbClr val="000000"/>
              </a:buClr>
              <a:buSzPts val="1600"/>
              <a:buFont typeface="Wingdings" pitchFamily="2" charset="2"/>
              <a:buChar char="v"/>
            </a:pPr>
            <a:r>
              <a:rPr lang="en-IN"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Minimum-variance unbiased estimator(MVUE)</a:t>
            </a:r>
            <a:endParaRPr sz="1800" dirty="0">
              <a:latin typeface="Times New Roman" panose="02020603050405020304" pitchFamily="18" charset="0"/>
              <a:cs typeface="Times New Roman" panose="02020603050405020304" pitchFamily="18" charset="0"/>
            </a:endParaRPr>
          </a:p>
          <a:p>
            <a:pPr marL="184150" marR="0" lvl="0" indent="-285750" algn="l" rtl="0">
              <a:lnSpc>
                <a:spcPct val="150000"/>
              </a:lnSpc>
              <a:spcBef>
                <a:spcPts val="0"/>
              </a:spcBef>
              <a:spcAft>
                <a:spcPts val="0"/>
              </a:spcAft>
              <a:buClr>
                <a:srgbClr val="000000"/>
              </a:buClr>
              <a:buSzPts val="1600"/>
              <a:buFont typeface="Wingdings" pitchFamily="2" charset="2"/>
              <a:buChar char="v"/>
            </a:pPr>
            <a:r>
              <a:rPr lang="en-IN"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Best linear unbiased estimator(BLUE)</a:t>
            </a:r>
            <a:endParaRPr sz="1800" b="0" i="0" u="none" strike="noStrike" cap="none" dirty="0">
              <a:solidFill>
                <a:srgbClr val="202122"/>
              </a:solidFill>
              <a:latin typeface="Times New Roman" panose="02020603050405020304" pitchFamily="18" charset="0"/>
              <a:ea typeface="Times New Roman"/>
              <a:cs typeface="Times New Roman" panose="02020603050405020304" pitchFamily="18" charset="0"/>
              <a:sym typeface="Times New Roman"/>
            </a:endParaRPr>
          </a:p>
          <a:p>
            <a:pPr marL="184150" marR="0" lvl="0" indent="-285750" algn="l" rtl="0">
              <a:lnSpc>
                <a:spcPct val="150000"/>
              </a:lnSpc>
              <a:spcBef>
                <a:spcPts val="0"/>
              </a:spcBef>
              <a:spcAft>
                <a:spcPts val="0"/>
              </a:spcAft>
              <a:buClr>
                <a:srgbClr val="000000"/>
              </a:buClr>
              <a:buSzPts val="1600"/>
              <a:buFont typeface="Wingdings" pitchFamily="2" charset="2"/>
              <a:buChar char="v"/>
            </a:pP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Unbiased estimators</a:t>
            </a:r>
            <a:endParaRPr sz="1800" dirty="0">
              <a:latin typeface="Times New Roman" panose="02020603050405020304" pitchFamily="18" charset="0"/>
              <a:cs typeface="Times New Roman" panose="02020603050405020304" pitchFamily="18" charset="0"/>
            </a:endParaRPr>
          </a:p>
          <a:p>
            <a:pPr marL="184150" marR="0" lvl="0" indent="-285750" algn="l" rtl="0">
              <a:lnSpc>
                <a:spcPct val="150000"/>
              </a:lnSpc>
              <a:spcBef>
                <a:spcPts val="0"/>
              </a:spcBef>
              <a:spcAft>
                <a:spcPts val="0"/>
              </a:spcAft>
              <a:buClr>
                <a:srgbClr val="000000"/>
              </a:buClr>
              <a:buSzPts val="1600"/>
              <a:buFont typeface="Wingdings" pitchFamily="2" charset="2"/>
              <a:buChar char="v"/>
            </a:pPr>
            <a:r>
              <a:rPr lang="en-IN"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Markov chain Monte Carlo(MCMC)</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66"/>
          <p:cNvSpPr txBox="1">
            <a:spLocks noGrp="1"/>
          </p:cNvSpPr>
          <p:nvPr>
            <p:ph type="body" idx="1"/>
          </p:nvPr>
        </p:nvSpPr>
        <p:spPr>
          <a:xfrm>
            <a:off x="245364" y="97790"/>
            <a:ext cx="11679936" cy="4270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00"/>
              <a:buNone/>
            </a:pPr>
            <a:r>
              <a:rPr lang="en-IN" dirty="0"/>
              <a:t>Estimation Techniques</a:t>
            </a:r>
            <a:endParaRPr dirty="0"/>
          </a:p>
          <a:p>
            <a:pPr marL="0" lvl="0" indent="0" algn="l" rtl="0">
              <a:lnSpc>
                <a:spcPct val="100000"/>
              </a:lnSpc>
              <a:spcBef>
                <a:spcPts val="0"/>
              </a:spcBef>
              <a:spcAft>
                <a:spcPts val="0"/>
              </a:spcAft>
              <a:buClr>
                <a:srgbClr val="1E3D7D"/>
              </a:buClr>
              <a:buSzPts val="2800"/>
              <a:buNone/>
            </a:pPr>
            <a:endParaRPr dirty="0"/>
          </a:p>
        </p:txBody>
      </p:sp>
      <p:sp>
        <p:nvSpPr>
          <p:cNvPr id="89" name="Google Shape;89;p66"/>
          <p:cNvSpPr txBox="1"/>
          <p:nvPr/>
        </p:nvSpPr>
        <p:spPr>
          <a:xfrm>
            <a:off x="926275" y="1258783"/>
            <a:ext cx="10758906" cy="3785611"/>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rgbClr val="000000"/>
              </a:buClr>
              <a:buSzPts val="2800"/>
              <a:buFont typeface="Wingdings" pitchFamily="2" charset="2"/>
              <a:buChar char="v"/>
            </a:pPr>
            <a:r>
              <a:rPr lang="en-IN" sz="2800" b="0" i="0" u="none" strike="noStrike" cap="none" dirty="0">
                <a:solidFill>
                  <a:srgbClr val="000000"/>
                </a:solidFill>
                <a:latin typeface="Times New Roman"/>
                <a:ea typeface="Times New Roman"/>
                <a:cs typeface="Times New Roman"/>
                <a:sym typeface="Times New Roman"/>
              </a:rPr>
              <a:t>Estimation is a part of inferential statistics, where in order to make inference about a model, viz. the population parameters, based on the empirical data we have.</a:t>
            </a:r>
            <a:endParaRPr dirty="0"/>
          </a:p>
          <a:p>
            <a:pPr marL="457200" marR="0" lvl="0" indent="-457200" algn="l" rtl="0">
              <a:lnSpc>
                <a:spcPct val="150000"/>
              </a:lnSpc>
              <a:spcBef>
                <a:spcPts val="0"/>
              </a:spcBef>
              <a:spcAft>
                <a:spcPts val="0"/>
              </a:spcAft>
              <a:buClr>
                <a:srgbClr val="000000"/>
              </a:buClr>
              <a:buSzPts val="2800"/>
              <a:buFont typeface="Wingdings" pitchFamily="2" charset="2"/>
              <a:buChar char="v"/>
            </a:pPr>
            <a:r>
              <a:rPr lang="en-IN" sz="2800" b="0" i="0" u="none" strike="noStrike" cap="none" dirty="0">
                <a:solidFill>
                  <a:srgbClr val="000000"/>
                </a:solidFill>
                <a:latin typeface="Times New Roman"/>
                <a:ea typeface="Times New Roman"/>
                <a:cs typeface="Times New Roman"/>
                <a:sym typeface="Times New Roman"/>
              </a:rPr>
              <a:t>Estimator is a rule for calculating the estimates for a population parameter.</a:t>
            </a:r>
            <a:endParaRPr dirty="0"/>
          </a:p>
          <a:p>
            <a:pPr marL="342900" marR="0" lvl="0" indent="-342900" algn="l" rtl="0">
              <a:lnSpc>
                <a:spcPct val="150000"/>
              </a:lnSpc>
              <a:spcBef>
                <a:spcPts val="0"/>
              </a:spcBef>
              <a:spcAft>
                <a:spcPts val="0"/>
              </a:spcAft>
              <a:buFont typeface="Wingdings" pitchFamily="2" charset="2"/>
              <a:buChar char="v"/>
            </a:pPr>
            <a:endParaRPr sz="20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67"/>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3D7D"/>
              </a:buClr>
              <a:buSzPts val="2800"/>
              <a:buFont typeface="Arial"/>
              <a:buNone/>
            </a:pPr>
            <a:r>
              <a:rPr lang="en-IN"/>
              <a:t>Prediction Vs Inference</a:t>
            </a:r>
            <a:endParaRPr/>
          </a:p>
          <a:p>
            <a:pPr marL="0" marR="0" lvl="0" indent="0" algn="l" rtl="0">
              <a:lnSpc>
                <a:spcPct val="100000"/>
              </a:lnSpc>
              <a:spcBef>
                <a:spcPts val="0"/>
              </a:spcBef>
              <a:spcAft>
                <a:spcPts val="0"/>
              </a:spcAft>
              <a:buClr>
                <a:srgbClr val="1E3D7D"/>
              </a:buClr>
              <a:buSzPts val="2800"/>
              <a:buFont typeface="Arial"/>
              <a:buNone/>
            </a:pPr>
            <a:endParaRPr/>
          </a:p>
        </p:txBody>
      </p:sp>
      <p:sp>
        <p:nvSpPr>
          <p:cNvPr id="95" name="Google Shape;95;p67"/>
          <p:cNvSpPr txBox="1"/>
          <p:nvPr/>
        </p:nvSpPr>
        <p:spPr>
          <a:xfrm>
            <a:off x="754909" y="1657243"/>
            <a:ext cx="10952182" cy="15696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Wingdings" pitchFamily="2" charset="2"/>
              <a:buChar char="v"/>
            </a:pPr>
            <a:r>
              <a:rPr lang="en-IN" sz="1600" b="0" i="0" u="none" strike="noStrike" cap="none" dirty="0">
                <a:solidFill>
                  <a:srgbClr val="000000"/>
                </a:solidFill>
                <a:latin typeface="Times New Roman" panose="02020603050405020304" pitchFamily="18" charset="0"/>
                <a:cs typeface="Times New Roman" panose="02020603050405020304" pitchFamily="18" charset="0"/>
                <a:sym typeface="Arial"/>
              </a:rPr>
              <a:t>Statistical inference is the process of drawing conclusions about the "true" properties of a phenomenon from data. Statistical inference is used to judge the individual relevance of each regressor in affecting the response of interest.</a:t>
            </a:r>
          </a:p>
          <a:p>
            <a:pPr marL="285750" marR="0" lvl="0" indent="-285750" algn="l" rtl="0">
              <a:spcBef>
                <a:spcPts val="0"/>
              </a:spcBef>
              <a:spcAft>
                <a:spcPts val="0"/>
              </a:spcAft>
              <a:buFont typeface="Wingdings" pitchFamily="2" charset="2"/>
              <a:buChar char="v"/>
            </a:pPr>
            <a:r>
              <a:rPr lang="en-IN" sz="1600" b="0" i="0" u="none" strike="noStrike" cap="none" dirty="0">
                <a:solidFill>
                  <a:srgbClr val="000000"/>
                </a:solidFill>
                <a:latin typeface="Times New Roman" panose="02020603050405020304" pitchFamily="18" charset="0"/>
                <a:cs typeface="Times New Roman" panose="02020603050405020304" pitchFamily="18" charset="0"/>
                <a:sym typeface="Arial"/>
              </a:rPr>
              <a:t>It is slightly different from the goal of modelling for prediction. In order to do this, researchers often look for patterns in data</a:t>
            </a:r>
            <a:r>
              <a:rPr lang="en-IN" sz="1600" dirty="0">
                <a:latin typeface="Times New Roman" panose="02020603050405020304" pitchFamily="18" charset="0"/>
                <a:cs typeface="Times New Roman" panose="02020603050405020304" pitchFamily="18" charset="0"/>
              </a:rPr>
              <a:t> </a:t>
            </a:r>
            <a:r>
              <a:rPr lang="en-IN" sz="1600" b="0" i="0" u="none" strike="noStrike" cap="none" dirty="0">
                <a:solidFill>
                  <a:srgbClr val="000000"/>
                </a:solidFill>
                <a:latin typeface="Times New Roman" panose="02020603050405020304" pitchFamily="18" charset="0"/>
                <a:cs typeface="Times New Roman" panose="02020603050405020304" pitchFamily="18" charset="0"/>
                <a:sym typeface="Arial"/>
              </a:rPr>
              <a:t>that are likely to be meaningful, and then try to use that information to make predictions. Prediction accuracy is a key metric that researchers use to measure how well their models are doing.</a:t>
            </a:r>
            <a:endParaRPr lang="en-IN" sz="16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p:txBody>
      </p:sp>
      <p:pic>
        <p:nvPicPr>
          <p:cNvPr id="97" name="Google Shape;97;p67"/>
          <p:cNvPicPr preferRelativeResize="0"/>
          <p:nvPr/>
        </p:nvPicPr>
        <p:blipFill rotWithShape="1">
          <a:blip r:embed="rId3">
            <a:alphaModFix/>
          </a:blip>
          <a:srcRect/>
          <a:stretch/>
        </p:blipFill>
        <p:spPr>
          <a:xfrm>
            <a:off x="1170545" y="3508027"/>
            <a:ext cx="7783213" cy="282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68"/>
          <p:cNvSpPr txBox="1">
            <a:spLocks noGrp="1"/>
          </p:cNvSpPr>
          <p:nvPr>
            <p:ph type="body" idx="1"/>
          </p:nvPr>
        </p:nvSpPr>
        <p:spPr>
          <a:xfrm>
            <a:off x="245364" y="100111"/>
            <a:ext cx="8870927" cy="96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3D7D"/>
              </a:buClr>
              <a:buSzPts val="2800"/>
              <a:buFont typeface="Arial"/>
              <a:buNone/>
            </a:pPr>
            <a:r>
              <a:rPr lang="en-IN" dirty="0"/>
              <a:t>Utility of Inference and Prediction in Fields</a:t>
            </a:r>
            <a:endParaRPr dirty="0"/>
          </a:p>
        </p:txBody>
      </p:sp>
      <p:sp>
        <p:nvSpPr>
          <p:cNvPr id="103" name="Google Shape;103;p68"/>
          <p:cNvSpPr txBox="1"/>
          <p:nvPr/>
        </p:nvSpPr>
        <p:spPr>
          <a:xfrm>
            <a:off x="2254987" y="1941422"/>
            <a:ext cx="120051" cy="1611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4" name="Google Shape;104;p68"/>
          <p:cNvPicPr preferRelativeResize="0"/>
          <p:nvPr/>
        </p:nvPicPr>
        <p:blipFill rotWithShape="1">
          <a:blip r:embed="rId3">
            <a:alphaModFix/>
          </a:blip>
          <a:srcRect/>
          <a:stretch/>
        </p:blipFill>
        <p:spPr>
          <a:xfrm>
            <a:off x="7113181" y="2021975"/>
            <a:ext cx="4580860" cy="3272044"/>
          </a:xfrm>
          <a:prstGeom prst="rect">
            <a:avLst/>
          </a:prstGeom>
          <a:noFill/>
          <a:ln>
            <a:noFill/>
          </a:ln>
        </p:spPr>
      </p:pic>
      <p:sp>
        <p:nvSpPr>
          <p:cNvPr id="105" name="Google Shape;105;p68"/>
          <p:cNvSpPr txBox="1"/>
          <p:nvPr/>
        </p:nvSpPr>
        <p:spPr>
          <a:xfrm>
            <a:off x="901866" y="2365355"/>
            <a:ext cx="4460809" cy="258528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Wingdings" pitchFamily="2" charset="2"/>
              <a:buChar char="v"/>
            </a:pPr>
            <a:r>
              <a:rPr lang="en-IN" sz="1800" dirty="0">
                <a:latin typeface="Times New Roman" panose="02020603050405020304" pitchFamily="18" charset="0"/>
                <a:cs typeface="Times New Roman" panose="02020603050405020304" pitchFamily="18" charset="0"/>
              </a:rPr>
              <a:t>The difference between Inference and prediction lies in their utility mainly.</a:t>
            </a:r>
          </a:p>
          <a:p>
            <a:pPr marL="285750" marR="0" lvl="0" indent="-285750" algn="l" rtl="0">
              <a:lnSpc>
                <a:spcPct val="100000"/>
              </a:lnSpc>
              <a:spcBef>
                <a:spcPts val="0"/>
              </a:spcBef>
              <a:spcAft>
                <a:spcPts val="0"/>
              </a:spcAft>
              <a:buFont typeface="Wingdings" pitchFamily="2" charset="2"/>
              <a:buChar char="v"/>
            </a:pPr>
            <a:r>
              <a:rPr lang="en-IN" sz="1800" dirty="0">
                <a:latin typeface="Times New Roman" panose="02020603050405020304" pitchFamily="18" charset="0"/>
                <a:cs typeface="Times New Roman" panose="02020603050405020304" pitchFamily="18" charset="0"/>
              </a:rPr>
              <a:t>Viz Prediction is used mostly in Machine Learning modelling.</a:t>
            </a:r>
          </a:p>
          <a:p>
            <a:pPr marL="285750" marR="0" lvl="0" indent="-285750" algn="l" rtl="0">
              <a:lnSpc>
                <a:spcPct val="100000"/>
              </a:lnSpc>
              <a:spcBef>
                <a:spcPts val="0"/>
              </a:spcBef>
              <a:spcAft>
                <a:spcPts val="0"/>
              </a:spcAft>
              <a:buFont typeface="Wingdings" pitchFamily="2" charset="2"/>
              <a:buChar char="v"/>
            </a:pPr>
            <a:r>
              <a:rPr lang="en-IN" sz="1800" dirty="0">
                <a:latin typeface="Times New Roman" panose="02020603050405020304" pitchFamily="18" charset="0"/>
                <a:cs typeface="Times New Roman" panose="02020603050405020304" pitchFamily="18" charset="0"/>
              </a:rPr>
              <a:t>And in theoretical, Empirical research work, medical field where statistical significance is more important than accuracy, Inferential statistics is used vastly.</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69"/>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3D7D"/>
              </a:buClr>
              <a:buSzPts val="2800"/>
              <a:buFont typeface="Arial"/>
              <a:buNone/>
            </a:pPr>
            <a:r>
              <a:rPr lang="en-IN"/>
              <a:t>Some Modern Statistical Approaches</a:t>
            </a:r>
            <a:endParaRPr/>
          </a:p>
        </p:txBody>
      </p:sp>
      <p:sp>
        <p:nvSpPr>
          <p:cNvPr id="113" name="Google Shape;113;p69"/>
          <p:cNvSpPr txBox="1"/>
          <p:nvPr/>
        </p:nvSpPr>
        <p:spPr>
          <a:xfrm>
            <a:off x="744279" y="1430605"/>
            <a:ext cx="10794943" cy="22467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Wingdings" pitchFamily="2" charset="2"/>
              <a:buChar char="v"/>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Increase in computing power, the reduction of its cost has revolutionized statistical inference methods. And two such methods which are more prominent in this are are namely Bootstrap and MCMC algorithms.</a:t>
            </a:r>
          </a:p>
          <a:p>
            <a:pPr marL="285750" marR="0" lvl="0" indent="-285750" algn="l" rtl="0">
              <a:lnSpc>
                <a:spcPct val="100000"/>
              </a:lnSpc>
              <a:spcBef>
                <a:spcPts val="0"/>
              </a:spcBef>
              <a:spcAft>
                <a:spcPts val="0"/>
              </a:spcAft>
              <a:buFont typeface="Wingdings" pitchFamily="2" charset="2"/>
              <a:buChar char="v"/>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These are basically numerical approaches of statistical inference, where we spend less time in understanding the underlying structure of a probability distribution of the data. And we mostly draw samples randomly from the population</a:t>
            </a:r>
            <a:r>
              <a:rPr lang="en-IN" sz="2000" dirty="0">
                <a:latin typeface="Times New Roman" panose="02020603050405020304" pitchFamily="18" charset="0"/>
                <a:cs typeface="Times New Roman" panose="02020603050405020304" pitchFamily="18" charset="0"/>
              </a:rPr>
              <a:t> </a:t>
            </a: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until desired result is met.</a:t>
            </a:r>
          </a:p>
          <a:p>
            <a:pPr marL="285750" indent="-285750">
              <a:buFont typeface="Wingdings" pitchFamily="2" charset="2"/>
              <a:buChar char="v"/>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Bootstrap, MCMC those are example of some such methods to name a few.</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70"/>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3D7D"/>
              </a:buClr>
              <a:buSzPts val="2800"/>
              <a:buFont typeface="Arial"/>
              <a:buNone/>
            </a:pPr>
            <a:r>
              <a:rPr lang="en-IN"/>
              <a:t>MCMC</a:t>
            </a:r>
            <a:endParaRPr/>
          </a:p>
        </p:txBody>
      </p:sp>
      <p:sp>
        <p:nvSpPr>
          <p:cNvPr id="121" name="Google Shape;121;p70"/>
          <p:cNvSpPr txBox="1"/>
          <p:nvPr/>
        </p:nvSpPr>
        <p:spPr>
          <a:xfrm>
            <a:off x="1131884" y="1711519"/>
            <a:ext cx="10298116"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Wingdings" pitchFamily="2" charset="2"/>
              <a:buChar char="v"/>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In Statistics Markov Chain Monte Carlo (MCMC) are methods comprising of algorithms for sampling from a probability distribution. By constructing a Markov Chain, which has the desired Steady State distribution, we can sample from a desired distribution, with minimal assumptions.</a:t>
            </a:r>
          </a:p>
          <a:p>
            <a:pPr marL="285750" marR="0" lvl="0" indent="-285750" algn="l" rtl="0">
              <a:lnSpc>
                <a:spcPct val="100000"/>
              </a:lnSpc>
              <a:spcBef>
                <a:spcPts val="0"/>
              </a:spcBef>
              <a:spcAft>
                <a:spcPts val="0"/>
              </a:spcAft>
              <a:buFont typeface="Wingdings" pitchFamily="2" charset="2"/>
              <a:buChar char="v"/>
            </a:pP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As the name suggests there are two components Markov chain and Monte </a:t>
            </a:r>
            <a:r>
              <a:rPr lang="en-IN" sz="2000" dirty="0">
                <a:latin typeface="Times New Roman" panose="02020603050405020304" pitchFamily="18" charset="0"/>
                <a:cs typeface="Times New Roman" panose="02020603050405020304" pitchFamily="18" charset="0"/>
              </a:rPr>
              <a:t>C</a:t>
            </a:r>
            <a:r>
              <a:rPr lang="en-IN" sz="2000" b="0" i="0" u="none" strike="noStrike" cap="none" dirty="0">
                <a:solidFill>
                  <a:srgbClr val="000000"/>
                </a:solidFill>
                <a:latin typeface="Times New Roman" panose="02020603050405020304" pitchFamily="18" charset="0"/>
                <a:cs typeface="Times New Roman" panose="02020603050405020304" pitchFamily="18" charset="0"/>
                <a:sym typeface="Arial"/>
              </a:rPr>
              <a:t>arlo, cover both the parts briefly and why we club them together, in the next slides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1"/>
          <p:cNvSpPr txBox="1">
            <a:spLocks noGrp="1"/>
          </p:cNvSpPr>
          <p:nvPr>
            <p:ph type="body" idx="1"/>
          </p:nvPr>
        </p:nvSpPr>
        <p:spPr>
          <a:xfrm>
            <a:off x="245364" y="100111"/>
            <a:ext cx="6996113" cy="96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3D7D"/>
              </a:buClr>
              <a:buSzPts val="2800"/>
              <a:buFont typeface="Arial"/>
              <a:buNone/>
            </a:pPr>
            <a:r>
              <a:rPr lang="en-IN"/>
              <a:t>Markov Chain</a:t>
            </a:r>
            <a:endParaRPr/>
          </a:p>
        </p:txBody>
      </p:sp>
      <p:sp>
        <p:nvSpPr>
          <p:cNvPr id="127" name="Google Shape;127;p71"/>
          <p:cNvSpPr txBox="1"/>
          <p:nvPr/>
        </p:nvSpPr>
        <p:spPr>
          <a:xfrm>
            <a:off x="877078" y="1374807"/>
            <a:ext cx="1018248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202122"/>
                </a:solidFill>
                <a:latin typeface="Times New Roman" panose="02020603050405020304" pitchFamily="18" charset="0"/>
                <a:cs typeface="Times New Roman" panose="02020603050405020304" pitchFamily="18" charset="0"/>
                <a:sym typeface="Arial"/>
              </a:rPr>
              <a:t>A </a:t>
            </a:r>
            <a:r>
              <a:rPr lang="en-IN" sz="1400" b="1" i="0" u="none" strike="noStrike" cap="none" dirty="0">
                <a:solidFill>
                  <a:srgbClr val="202122"/>
                </a:solidFill>
                <a:latin typeface="Times New Roman" panose="02020603050405020304" pitchFamily="18" charset="0"/>
                <a:cs typeface="Times New Roman" panose="02020603050405020304" pitchFamily="18" charset="0"/>
                <a:sym typeface="Arial"/>
              </a:rPr>
              <a:t>Markov chain</a:t>
            </a:r>
            <a:r>
              <a:rPr lang="en-IN" sz="1400" b="0" i="0" u="none" strike="noStrike" cap="none" dirty="0">
                <a:solidFill>
                  <a:srgbClr val="202122"/>
                </a:solidFill>
                <a:latin typeface="Times New Roman" panose="02020603050405020304" pitchFamily="18" charset="0"/>
                <a:cs typeface="Times New Roman" panose="02020603050405020304" pitchFamily="18" charset="0"/>
                <a:sym typeface="Arial"/>
              </a:rPr>
              <a:t> or </a:t>
            </a:r>
            <a:r>
              <a:rPr lang="en-IN" sz="1400" b="1" i="0" u="none" strike="noStrike" cap="none" dirty="0">
                <a:solidFill>
                  <a:srgbClr val="202122"/>
                </a:solidFill>
                <a:latin typeface="Times New Roman" panose="02020603050405020304" pitchFamily="18" charset="0"/>
                <a:cs typeface="Times New Roman" panose="02020603050405020304" pitchFamily="18" charset="0"/>
                <a:sym typeface="Arial"/>
              </a:rPr>
              <a:t>Markov process</a:t>
            </a:r>
            <a:r>
              <a:rPr lang="en-IN" sz="1400" b="0" i="0" u="none" strike="noStrike" cap="none" dirty="0">
                <a:solidFill>
                  <a:srgbClr val="202122"/>
                </a:solidFill>
                <a:latin typeface="Times New Roman" panose="02020603050405020304" pitchFamily="18" charset="0"/>
                <a:cs typeface="Times New Roman" panose="02020603050405020304" pitchFamily="18" charset="0"/>
                <a:sym typeface="Arial"/>
              </a:rPr>
              <a:t> is a Stochastic Process of a Sequence of  possible events in which the probability of each event depends only on the state attained in the previous event.</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28" name="Google Shape;128;p71"/>
          <p:cNvSpPr txBox="1"/>
          <p:nvPr/>
        </p:nvSpPr>
        <p:spPr>
          <a:xfrm>
            <a:off x="877078" y="2509581"/>
            <a:ext cx="87159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rPr>
              <a:t>Markov property</a:t>
            </a:r>
            <a:endParaRPr dirty="0">
              <a:latin typeface="Times New Roman" panose="02020603050405020304" pitchFamily="18" charset="0"/>
              <a:cs typeface="Times New Roman" panose="02020603050405020304" pitchFamily="18" charset="0"/>
            </a:endParaRPr>
          </a:p>
        </p:txBody>
      </p:sp>
      <p:sp>
        <p:nvSpPr>
          <p:cNvPr id="129" name="Google Shape;129;p71" descr="{\displaystyle \Pr(X_{n+1}=x\mid X_{1}=x_{1},X_{2}=x_{2},\ldots ,X_{n}=x_{n})=\Pr(X_{n+1}=x\mid X_{n}=x_{n}),}"/>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71" descr="{\displaystyle \Pr(X_{n+1}=x\mid X_{1}=x_{1},X_{2}=x_{2},\ldots ,X_{n}=x_{n})=\Pr(X_{n+1}=x\mid X_{n}=x_{n}),}"/>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1" name="Google Shape;131;p71"/>
          <p:cNvPicPr preferRelativeResize="0"/>
          <p:nvPr/>
        </p:nvPicPr>
        <p:blipFill rotWithShape="1">
          <a:blip r:embed="rId3">
            <a:alphaModFix/>
          </a:blip>
          <a:srcRect/>
          <a:stretch/>
        </p:blipFill>
        <p:spPr>
          <a:xfrm>
            <a:off x="1818167" y="2969757"/>
            <a:ext cx="8411415" cy="335264"/>
          </a:xfrm>
          <a:prstGeom prst="rect">
            <a:avLst/>
          </a:prstGeom>
          <a:noFill/>
          <a:ln>
            <a:noFill/>
          </a:ln>
        </p:spPr>
      </p:pic>
      <p:sp>
        <p:nvSpPr>
          <p:cNvPr id="132" name="Google Shape;132;p71"/>
          <p:cNvSpPr txBox="1"/>
          <p:nvPr/>
        </p:nvSpPr>
        <p:spPr>
          <a:xfrm>
            <a:off x="877078" y="3457539"/>
            <a:ext cx="748111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rPr>
              <a:t>Time-homogeneous Markov chain</a:t>
            </a:r>
            <a:endParaRPr dirty="0">
              <a:latin typeface="Times New Roman" panose="02020603050405020304" pitchFamily="18" charset="0"/>
              <a:cs typeface="Times New Roman" panose="02020603050405020304" pitchFamily="18" charset="0"/>
            </a:endParaRPr>
          </a:p>
        </p:txBody>
      </p:sp>
      <p:pic>
        <p:nvPicPr>
          <p:cNvPr id="133" name="Google Shape;133;p71"/>
          <p:cNvPicPr preferRelativeResize="0"/>
          <p:nvPr/>
        </p:nvPicPr>
        <p:blipFill rotWithShape="1">
          <a:blip r:embed="rId4">
            <a:alphaModFix/>
          </a:blip>
          <a:srcRect/>
          <a:stretch/>
        </p:blipFill>
        <p:spPr>
          <a:xfrm>
            <a:off x="1818167" y="3946324"/>
            <a:ext cx="5606571" cy="373874"/>
          </a:xfrm>
          <a:prstGeom prst="rect">
            <a:avLst/>
          </a:prstGeom>
          <a:noFill/>
          <a:ln>
            <a:noFill/>
          </a:ln>
        </p:spPr>
      </p:pic>
      <p:sp>
        <p:nvSpPr>
          <p:cNvPr id="134" name="Google Shape;134;p71"/>
          <p:cNvSpPr txBox="1"/>
          <p:nvPr/>
        </p:nvSpPr>
        <p:spPr>
          <a:xfrm>
            <a:off x="877078" y="4449875"/>
            <a:ext cx="56364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rPr>
              <a:t>A stationary Markov chain is a Markov chain that follows the property</a:t>
            </a:r>
            <a:endParaRPr dirty="0">
              <a:latin typeface="Times New Roman" panose="02020603050405020304" pitchFamily="18" charset="0"/>
              <a:cs typeface="Times New Roman" panose="02020603050405020304" pitchFamily="18" charset="0"/>
            </a:endParaRPr>
          </a:p>
        </p:txBody>
      </p:sp>
      <p:pic>
        <p:nvPicPr>
          <p:cNvPr id="135" name="Google Shape;135;p71"/>
          <p:cNvPicPr preferRelativeResize="0"/>
          <p:nvPr/>
        </p:nvPicPr>
        <p:blipFill rotWithShape="1">
          <a:blip r:embed="rId5">
            <a:alphaModFix/>
          </a:blip>
          <a:srcRect/>
          <a:stretch/>
        </p:blipFill>
        <p:spPr>
          <a:xfrm>
            <a:off x="1818167" y="5000222"/>
            <a:ext cx="8591107" cy="335264"/>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1607</Words>
  <Application>Microsoft Macintosh PowerPoint</Application>
  <PresentationFormat>Widescreen</PresentationFormat>
  <Paragraphs>133</Paragraphs>
  <Slides>26</Slides>
  <Notes>24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Times New Roman</vt:lpstr>
      <vt:lpstr>Cambria Math</vt:lpstr>
      <vt:lpstr>Calibri</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Uday K</dc:creator>
  <cp:lastModifiedBy>Arkaprova Saha</cp:lastModifiedBy>
  <cp:revision>2</cp:revision>
  <dcterms:created xsi:type="dcterms:W3CDTF">2021-08-10T05:37:29Z</dcterms:created>
  <dcterms:modified xsi:type="dcterms:W3CDTF">2023-01-10T09:13:11Z</dcterms:modified>
</cp:coreProperties>
</file>